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80" r:id="rId2"/>
    <p:sldId id="311" r:id="rId3"/>
    <p:sldId id="312" r:id="rId4"/>
    <p:sldId id="298" r:id="rId5"/>
    <p:sldId id="339" r:id="rId6"/>
    <p:sldId id="313" r:id="rId7"/>
    <p:sldId id="314" r:id="rId8"/>
    <p:sldId id="316" r:id="rId9"/>
    <p:sldId id="305" r:id="rId10"/>
    <p:sldId id="315" r:id="rId11"/>
    <p:sldId id="317" r:id="rId12"/>
    <p:sldId id="319" r:id="rId13"/>
    <p:sldId id="321" r:id="rId14"/>
    <p:sldId id="322" r:id="rId15"/>
    <p:sldId id="323" r:id="rId16"/>
    <p:sldId id="324" r:id="rId17"/>
    <p:sldId id="325" r:id="rId18"/>
    <p:sldId id="320" r:id="rId19"/>
    <p:sldId id="326" r:id="rId20"/>
    <p:sldId id="332" r:id="rId21"/>
    <p:sldId id="334" r:id="rId22"/>
    <p:sldId id="327" r:id="rId23"/>
    <p:sldId id="330" r:id="rId24"/>
    <p:sldId id="342" r:id="rId25"/>
    <p:sldId id="337" r:id="rId26"/>
    <p:sldId id="338" r:id="rId27"/>
    <p:sldId id="335" r:id="rId28"/>
    <p:sldId id="329" r:id="rId29"/>
    <p:sldId id="343" r:id="rId30"/>
    <p:sldId id="336" r:id="rId31"/>
    <p:sldId id="341" r:id="rId32"/>
    <p:sldId id="306" r:id="rId33"/>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3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63C1"/>
    <a:srgbClr val="130E3B"/>
    <a:srgbClr val="233881"/>
    <a:srgbClr val="041E42"/>
    <a:srgbClr val="009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C28D6-C811-4E68-B567-F327C1412303}" v="3813" dt="2023-06-05T11:11:10.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8"/>
    <p:restoredTop sz="94694"/>
  </p:normalViewPr>
  <p:slideViewPr>
    <p:cSldViewPr snapToGrid="0" snapToObjects="1">
      <p:cViewPr varScale="1">
        <p:scale>
          <a:sx n="108" d="100"/>
          <a:sy n="108" d="100"/>
        </p:scale>
        <p:origin x="1062" y="102"/>
      </p:cViewPr>
      <p:guideLst>
        <p:guide orient="horz" pos="3929"/>
        <p:guide pos="393"/>
      </p:guideLst>
    </p:cSldViewPr>
  </p:slideViewPr>
  <p:notesTextViewPr>
    <p:cViewPr>
      <p:scale>
        <a:sx n="1" d="1"/>
        <a:sy n="1" d="1"/>
      </p:scale>
      <p:origin x="0" y="0"/>
    </p:cViewPr>
  </p:notesTextViewPr>
  <p:sorterViewPr>
    <p:cViewPr>
      <p:scale>
        <a:sx n="100" d="100"/>
        <a:sy n="100" d="100"/>
      </p:scale>
      <p:origin x="0" y="-34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7EA87B-E002-9549-9BF4-F63E781E5E67}"/>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5" name="Footer Placeholder 4">
            <a:extLst>
              <a:ext uri="{FF2B5EF4-FFF2-40B4-BE49-F238E27FC236}">
                <a16:creationId xmlns:a16="http://schemas.microsoft.com/office/drawing/2014/main" id="{21EB7D2D-E16C-954D-9ECE-14706A18FB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36B17-61F9-E642-B049-DEB9994EB70D}"/>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7" name="Picture 6">
            <a:extLst>
              <a:ext uri="{FF2B5EF4-FFF2-40B4-BE49-F238E27FC236}">
                <a16:creationId xmlns:a16="http://schemas.microsoft.com/office/drawing/2014/main" id="{BD86FCAD-0584-4953-80A9-0CBD2082A43C}"/>
              </a:ext>
            </a:extLst>
          </p:cNvPr>
          <p:cNvPicPr>
            <a:picLocks noChangeAspect="1"/>
          </p:cNvPicPr>
          <p:nvPr userDrawn="1"/>
        </p:nvPicPr>
        <p:blipFill rotWithShape="1">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8415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no image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5" name="Picture 4">
            <a:extLst>
              <a:ext uri="{FF2B5EF4-FFF2-40B4-BE49-F238E27FC236}">
                <a16:creationId xmlns:a16="http://schemas.microsoft.com/office/drawing/2014/main" id="{11011025-C867-44EA-BFA6-A818396DD5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02B395F-9913-4EAA-9712-3407C8948A1A}"/>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40997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no image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E21C0127-1954-4950-BB90-48D6D90071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CD39212-0967-49F0-8772-DFFA0B960D57}"/>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57955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o image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8A885122-F2D1-4738-86F9-CCA498B740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651D841-EB62-4891-AC03-77092A1EC7EC}"/>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740616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no image 4">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96F1869B-7D36-4F83-9C48-D160FEECE3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89B9BD8-F2D9-4708-86E1-6E0581E0F883}"/>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879495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no image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1EA64649-6B00-4738-AD25-1AB47E2CD9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1C08797-687D-4614-993D-FDB8698CEDB4}"/>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53249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no image 6">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6BBCCD7A-61BC-499B-8468-45B8403423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E19404-C9F2-44F4-8DC8-8A2E60DEA470}"/>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829320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no image 7">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A2198C82-1257-462F-9E0D-9129C98F67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CA2F360-903A-41B9-97F3-D35B0877FF4F}"/>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68960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no image 8">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6" name="Picture 5">
            <a:extLst>
              <a:ext uri="{FF2B5EF4-FFF2-40B4-BE49-F238E27FC236}">
                <a16:creationId xmlns:a16="http://schemas.microsoft.com/office/drawing/2014/main" id="{283225DA-E71E-424C-B1D4-5DB4C527F1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4E566B9-95CB-4B9E-9943-F08D6C53F149}"/>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457300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no image 9">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dirty="0"/>
          </a:p>
        </p:txBody>
      </p:sp>
      <p:pic>
        <p:nvPicPr>
          <p:cNvPr id="7" name="Picture 6">
            <a:extLst>
              <a:ext uri="{FF2B5EF4-FFF2-40B4-BE49-F238E27FC236}">
                <a16:creationId xmlns:a16="http://schemas.microsoft.com/office/drawing/2014/main" id="{4196BB23-3717-4283-910A-BEAFC26786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051201E-2949-EA46-BDD0-BBCC7E1888E5}"/>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78442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93E501-CA36-4FB7-8AF6-28FBA244AC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Date Placeholder 3">
            <a:extLst>
              <a:ext uri="{FF2B5EF4-FFF2-40B4-BE49-F238E27FC236}">
                <a16:creationId xmlns:a16="http://schemas.microsoft.com/office/drawing/2014/main" id="{1763FAD2-B40C-C54C-803F-998CCC5DD02B}"/>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5" name="Footer Placeholder 4">
            <a:extLst>
              <a:ext uri="{FF2B5EF4-FFF2-40B4-BE49-F238E27FC236}">
                <a16:creationId xmlns:a16="http://schemas.microsoft.com/office/drawing/2014/main" id="{850B8E39-5A90-2348-A545-F736D2D504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7FB88B-56F7-BC40-A4B0-6B41963A4684}"/>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8" name="Title 1">
            <a:extLst>
              <a:ext uri="{FF2B5EF4-FFF2-40B4-BE49-F238E27FC236}">
                <a16:creationId xmlns:a16="http://schemas.microsoft.com/office/drawing/2014/main" id="{383B79A4-9450-467A-9718-AC3A23FAE11B}"/>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pic>
        <p:nvPicPr>
          <p:cNvPr id="7" name="Picture 6">
            <a:extLst>
              <a:ext uri="{FF2B5EF4-FFF2-40B4-BE49-F238E27FC236}">
                <a16:creationId xmlns:a16="http://schemas.microsoft.com/office/drawing/2014/main" id="{32FDBD0D-C2F1-1646-B1BF-EE5C3D4B1A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66750" y="495027"/>
            <a:ext cx="2160000" cy="1185057"/>
          </a:xfrm>
          <a:prstGeom prst="rect">
            <a:avLst/>
          </a:prstGeom>
        </p:spPr>
      </p:pic>
    </p:spTree>
    <p:extLst>
      <p:ext uri="{BB962C8B-B14F-4D97-AF65-F5344CB8AC3E}">
        <p14:creationId xmlns:p14="http://schemas.microsoft.com/office/powerpoint/2010/main" val="384096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FB1062-8533-41AD-8C0D-39D01200FC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F8D3D957-37C4-3149-A615-BA27376F330E}"/>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5" name="Footer Placeholder 4">
            <a:extLst>
              <a:ext uri="{FF2B5EF4-FFF2-40B4-BE49-F238E27FC236}">
                <a16:creationId xmlns:a16="http://schemas.microsoft.com/office/drawing/2014/main" id="{1C084549-B45E-984E-80AA-284151F83B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06937A-FA5C-604F-99B5-4FF1079CBB3B}"/>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8" name="Title 1">
            <a:extLst>
              <a:ext uri="{FF2B5EF4-FFF2-40B4-BE49-F238E27FC236}">
                <a16:creationId xmlns:a16="http://schemas.microsoft.com/office/drawing/2014/main" id="{A8340ECA-4E15-481A-B48B-AB173F46F565}"/>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pic>
        <p:nvPicPr>
          <p:cNvPr id="7" name="Picture 6">
            <a:extLst>
              <a:ext uri="{FF2B5EF4-FFF2-40B4-BE49-F238E27FC236}">
                <a16:creationId xmlns:a16="http://schemas.microsoft.com/office/drawing/2014/main" id="{DCA04BDA-536C-884B-AE78-4396DE1B1A0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66750" y="495027"/>
            <a:ext cx="2160000" cy="1185057"/>
          </a:xfrm>
          <a:prstGeom prst="rect">
            <a:avLst/>
          </a:prstGeom>
        </p:spPr>
      </p:pic>
    </p:spTree>
    <p:extLst>
      <p:ext uri="{BB962C8B-B14F-4D97-AF65-F5344CB8AC3E}">
        <p14:creationId xmlns:p14="http://schemas.microsoft.com/office/powerpoint/2010/main" val="467391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8" name="Title 1">
            <a:extLst>
              <a:ext uri="{FF2B5EF4-FFF2-40B4-BE49-F238E27FC236}">
                <a16:creationId xmlns:a16="http://schemas.microsoft.com/office/drawing/2014/main" id="{DE078FEC-EA73-45FF-93BE-B13819C7BABF}"/>
              </a:ext>
            </a:extLst>
          </p:cNvPr>
          <p:cNvSpPr>
            <a:spLocks noGrp="1"/>
          </p:cNvSpPr>
          <p:nvPr>
            <p:ph type="title" hasCustomPrompt="1"/>
          </p:nvPr>
        </p:nvSpPr>
        <p:spPr>
          <a:xfrm>
            <a:off x="539077" y="1674525"/>
            <a:ext cx="7494003" cy="772528"/>
          </a:xfrm>
        </p:spPr>
        <p:txBody>
          <a:bodyPr anchor="b">
            <a:normAutofit/>
          </a:bodyPr>
          <a:lstStyle>
            <a:lvl1pPr>
              <a:defRPr lang="en-US" sz="4000" b="1" kern="1200" dirty="0">
                <a:solidFill>
                  <a:schemeClr val="tx1"/>
                </a:solidFill>
                <a:latin typeface="Arial" panose="020B0604020202020204" pitchFamily="34" charset="0"/>
                <a:ea typeface="+mn-ea"/>
                <a:cs typeface="Arial" panose="020B0604020202020204" pitchFamily="34" charset="0"/>
              </a:defRPr>
            </a:lvl1pPr>
          </a:lstStyle>
          <a:p>
            <a:r>
              <a:rPr lang="en-US" dirty="0"/>
              <a:t>Title</a:t>
            </a:r>
          </a:p>
        </p:txBody>
      </p:sp>
      <p:sp>
        <p:nvSpPr>
          <p:cNvPr id="11" name="Text Placeholder 2">
            <a:extLst>
              <a:ext uri="{FF2B5EF4-FFF2-40B4-BE49-F238E27FC236}">
                <a16:creationId xmlns:a16="http://schemas.microsoft.com/office/drawing/2014/main" id="{EF6DF122-EACC-4247-A776-83704FE6B63D}"/>
              </a:ext>
            </a:extLst>
          </p:cNvPr>
          <p:cNvSpPr>
            <a:spLocks noGrp="1"/>
          </p:cNvSpPr>
          <p:nvPr>
            <p:ph type="body" sz="quarter" idx="13" hasCustomPrompt="1"/>
          </p:nvPr>
        </p:nvSpPr>
        <p:spPr>
          <a:xfrm>
            <a:off x="539076" y="3410660"/>
            <a:ext cx="2943225" cy="365125"/>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pic>
        <p:nvPicPr>
          <p:cNvPr id="10" name="Picture 9">
            <a:extLst>
              <a:ext uri="{FF2B5EF4-FFF2-40B4-BE49-F238E27FC236}">
                <a16:creationId xmlns:a16="http://schemas.microsoft.com/office/drawing/2014/main" id="{5DB8E8E5-102B-F348-A1EE-10B1E061F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6750" y="495027"/>
            <a:ext cx="1257300" cy="689803"/>
          </a:xfrm>
          <a:prstGeom prst="rect">
            <a:avLst/>
          </a:prstGeom>
        </p:spPr>
      </p:pic>
    </p:spTree>
    <p:extLst>
      <p:ext uri="{BB962C8B-B14F-4D97-AF65-F5344CB8AC3E}">
        <p14:creationId xmlns:p14="http://schemas.microsoft.com/office/powerpoint/2010/main" val="317134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8" name="Title 1">
            <a:extLst>
              <a:ext uri="{FF2B5EF4-FFF2-40B4-BE49-F238E27FC236}">
                <a16:creationId xmlns:a16="http://schemas.microsoft.com/office/drawing/2014/main" id="{DE078FEC-EA73-45FF-93BE-B13819C7BABF}"/>
              </a:ext>
            </a:extLst>
          </p:cNvPr>
          <p:cNvSpPr>
            <a:spLocks noGrp="1"/>
          </p:cNvSpPr>
          <p:nvPr>
            <p:ph type="title" hasCustomPrompt="1"/>
          </p:nvPr>
        </p:nvSpPr>
        <p:spPr>
          <a:xfrm>
            <a:off x="539077" y="1674525"/>
            <a:ext cx="7494003" cy="772528"/>
          </a:xfrm>
        </p:spPr>
        <p:txBody>
          <a:bodyPr anchor="b">
            <a:normAutofit/>
          </a:bodyPr>
          <a:lstStyle>
            <a:lvl1pPr>
              <a:defRPr lang="en-US" sz="4000" b="1" kern="1200" dirty="0">
                <a:solidFill>
                  <a:schemeClr val="tx1"/>
                </a:solidFill>
                <a:latin typeface="Arial" panose="020B0604020202020204" pitchFamily="34" charset="0"/>
                <a:ea typeface="+mn-ea"/>
                <a:cs typeface="Arial" panose="020B0604020202020204" pitchFamily="34" charset="0"/>
              </a:defRPr>
            </a:lvl1pPr>
          </a:lstStyle>
          <a:p>
            <a:r>
              <a:rPr lang="en-US" dirty="0"/>
              <a:t>Title</a:t>
            </a:r>
          </a:p>
        </p:txBody>
      </p:sp>
      <p:sp>
        <p:nvSpPr>
          <p:cNvPr id="11" name="Text Placeholder 2">
            <a:extLst>
              <a:ext uri="{FF2B5EF4-FFF2-40B4-BE49-F238E27FC236}">
                <a16:creationId xmlns:a16="http://schemas.microsoft.com/office/drawing/2014/main" id="{EF6DF122-EACC-4247-A776-83704FE6B63D}"/>
              </a:ext>
            </a:extLst>
          </p:cNvPr>
          <p:cNvSpPr>
            <a:spLocks noGrp="1"/>
          </p:cNvSpPr>
          <p:nvPr>
            <p:ph type="body" sz="quarter" idx="13" hasCustomPrompt="1"/>
          </p:nvPr>
        </p:nvSpPr>
        <p:spPr>
          <a:xfrm>
            <a:off x="539076" y="3410660"/>
            <a:ext cx="2943225" cy="365125"/>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spTree>
    <p:extLst>
      <p:ext uri="{BB962C8B-B14F-4D97-AF65-F5344CB8AC3E}">
        <p14:creationId xmlns:p14="http://schemas.microsoft.com/office/powerpoint/2010/main" val="209088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4918C2-5EF1-FA47-B80D-CA95DD68086E}"/>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8" name="Footer Placeholder 7">
            <a:extLst>
              <a:ext uri="{FF2B5EF4-FFF2-40B4-BE49-F238E27FC236}">
                <a16:creationId xmlns:a16="http://schemas.microsoft.com/office/drawing/2014/main" id="{5476EFEE-8937-D24F-B42B-8CF581455C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188F660-2C85-A141-88E2-1E82F571D4B2}"/>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10" name="Rectangle 9">
            <a:extLst>
              <a:ext uri="{FF2B5EF4-FFF2-40B4-BE49-F238E27FC236}">
                <a16:creationId xmlns:a16="http://schemas.microsoft.com/office/drawing/2014/main" id="{A2ACC116-3B83-4913-83B7-1B3EB87095CD}"/>
              </a:ext>
            </a:extLst>
          </p:cNvPr>
          <p:cNvSpPr/>
          <p:nvPr userDrawn="1"/>
        </p:nvSpPr>
        <p:spPr>
          <a:xfrm>
            <a:off x="1" y="0"/>
            <a:ext cx="12192000" cy="6858000"/>
          </a:xfrm>
          <a:prstGeom prst="rect">
            <a:avLst/>
          </a:prstGeom>
          <a:solidFill>
            <a:srgbClr val="130E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A8376443-DB4F-429F-A8EC-273541967C67}"/>
              </a:ext>
            </a:extLst>
          </p:cNvPr>
          <p:cNvSpPr>
            <a:spLocks noGrp="1"/>
          </p:cNvSpPr>
          <p:nvPr>
            <p:ph type="title" hasCustomPrompt="1"/>
          </p:nvPr>
        </p:nvSpPr>
        <p:spPr>
          <a:xfrm>
            <a:off x="539077" y="1694845"/>
            <a:ext cx="7494003" cy="772528"/>
          </a:xfrm>
        </p:spPr>
        <p:txBody>
          <a:bodyPr anchor="b">
            <a:normAutofit/>
          </a:bodyPr>
          <a:lstStyle>
            <a:lvl1pPr algn="l" defTabSz="914400" rtl="0" eaLnBrk="1" latinLnBrk="0" hangingPunct="1">
              <a:lnSpc>
                <a:spcPct val="90000"/>
              </a:lnSpc>
              <a:spcBef>
                <a:spcPct val="0"/>
              </a:spcBef>
              <a:buNone/>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5" name="Text Placeholder 2">
            <a:extLst>
              <a:ext uri="{FF2B5EF4-FFF2-40B4-BE49-F238E27FC236}">
                <a16:creationId xmlns:a16="http://schemas.microsoft.com/office/drawing/2014/main" id="{E5AC9CE9-D082-4AB8-AF6F-CB530CEBDEA1}"/>
              </a:ext>
            </a:extLst>
          </p:cNvPr>
          <p:cNvSpPr>
            <a:spLocks noGrp="1"/>
          </p:cNvSpPr>
          <p:nvPr>
            <p:ph type="body" sz="quarter" idx="13" hasCustomPrompt="1"/>
          </p:nvPr>
        </p:nvSpPr>
        <p:spPr>
          <a:xfrm>
            <a:off x="539076" y="3430980"/>
            <a:ext cx="2943225" cy="36512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Insert text here</a:t>
            </a:r>
          </a:p>
        </p:txBody>
      </p:sp>
      <p:pic>
        <p:nvPicPr>
          <p:cNvPr id="13" name="Picture 12">
            <a:extLst>
              <a:ext uri="{FF2B5EF4-FFF2-40B4-BE49-F238E27FC236}">
                <a16:creationId xmlns:a16="http://schemas.microsoft.com/office/drawing/2014/main" id="{C0884652-646A-2D47-B912-9B035D212E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66750" y="495027"/>
            <a:ext cx="1257300" cy="689802"/>
          </a:xfrm>
          <a:prstGeom prst="rect">
            <a:avLst/>
          </a:prstGeom>
        </p:spPr>
      </p:pic>
    </p:spTree>
    <p:extLst>
      <p:ext uri="{BB962C8B-B14F-4D97-AF65-F5344CB8AC3E}">
        <p14:creationId xmlns:p14="http://schemas.microsoft.com/office/powerpoint/2010/main" val="3086647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2">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4918C2-5EF1-FA47-B80D-CA95DD68086E}"/>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8" name="Footer Placeholder 7">
            <a:extLst>
              <a:ext uri="{FF2B5EF4-FFF2-40B4-BE49-F238E27FC236}">
                <a16:creationId xmlns:a16="http://schemas.microsoft.com/office/drawing/2014/main" id="{5476EFEE-8937-D24F-B42B-8CF581455C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188F660-2C85-A141-88E2-1E82F571D4B2}"/>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10" name="Rectangle 9">
            <a:extLst>
              <a:ext uri="{FF2B5EF4-FFF2-40B4-BE49-F238E27FC236}">
                <a16:creationId xmlns:a16="http://schemas.microsoft.com/office/drawing/2014/main" id="{A2ACC116-3B83-4913-83B7-1B3EB87095CD}"/>
              </a:ext>
            </a:extLst>
          </p:cNvPr>
          <p:cNvSpPr/>
          <p:nvPr userDrawn="1"/>
        </p:nvSpPr>
        <p:spPr>
          <a:xfrm>
            <a:off x="1" y="0"/>
            <a:ext cx="12192000" cy="6858000"/>
          </a:xfrm>
          <a:prstGeom prst="rect">
            <a:avLst/>
          </a:prstGeom>
          <a:solidFill>
            <a:srgbClr val="130E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A8376443-DB4F-429F-A8EC-273541967C67}"/>
              </a:ext>
            </a:extLst>
          </p:cNvPr>
          <p:cNvSpPr>
            <a:spLocks noGrp="1"/>
          </p:cNvSpPr>
          <p:nvPr>
            <p:ph type="title" hasCustomPrompt="1"/>
          </p:nvPr>
        </p:nvSpPr>
        <p:spPr>
          <a:xfrm>
            <a:off x="539077" y="1694845"/>
            <a:ext cx="7494003" cy="772528"/>
          </a:xfrm>
        </p:spPr>
        <p:txBody>
          <a:bodyPr anchor="b">
            <a:normAutofit/>
          </a:bodyPr>
          <a:lstStyle>
            <a:lvl1pPr algn="l" defTabSz="914400" rtl="0" eaLnBrk="1" latinLnBrk="0" hangingPunct="1">
              <a:lnSpc>
                <a:spcPct val="90000"/>
              </a:lnSpc>
              <a:spcBef>
                <a:spcPct val="0"/>
              </a:spcBef>
              <a:buNone/>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5" name="Text Placeholder 2">
            <a:extLst>
              <a:ext uri="{FF2B5EF4-FFF2-40B4-BE49-F238E27FC236}">
                <a16:creationId xmlns:a16="http://schemas.microsoft.com/office/drawing/2014/main" id="{E5AC9CE9-D082-4AB8-AF6F-CB530CEBDEA1}"/>
              </a:ext>
            </a:extLst>
          </p:cNvPr>
          <p:cNvSpPr>
            <a:spLocks noGrp="1"/>
          </p:cNvSpPr>
          <p:nvPr>
            <p:ph type="body" sz="quarter" idx="13" hasCustomPrompt="1"/>
          </p:nvPr>
        </p:nvSpPr>
        <p:spPr>
          <a:xfrm>
            <a:off x="539076" y="3430980"/>
            <a:ext cx="2943225" cy="36512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Insert text here</a:t>
            </a:r>
          </a:p>
        </p:txBody>
      </p:sp>
    </p:spTree>
    <p:extLst>
      <p:ext uri="{BB962C8B-B14F-4D97-AF65-F5344CB8AC3E}">
        <p14:creationId xmlns:p14="http://schemas.microsoft.com/office/powerpoint/2010/main" val="54271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image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04577C-23CB-4C69-A8D5-DCF83984DE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9FDF"/>
          </a:solidFill>
        </p:spPr>
      </p:pic>
      <p:sp>
        <p:nvSpPr>
          <p:cNvPr id="3" name="Date Placeholder 2">
            <a:extLst>
              <a:ext uri="{FF2B5EF4-FFF2-40B4-BE49-F238E27FC236}">
                <a16:creationId xmlns:a16="http://schemas.microsoft.com/office/drawing/2014/main" id="{BD62E911-1C7A-DB41-98EE-13939D27C0E7}"/>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4" name="Footer Placeholder 3">
            <a:extLst>
              <a:ext uri="{FF2B5EF4-FFF2-40B4-BE49-F238E27FC236}">
                <a16:creationId xmlns:a16="http://schemas.microsoft.com/office/drawing/2014/main" id="{36A96F66-3F2E-B240-AB4A-D6138736B9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DF4EB1-62A6-FA47-8FFE-B039305A151C}"/>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7" name="Title 1">
            <a:extLst>
              <a:ext uri="{FF2B5EF4-FFF2-40B4-BE49-F238E27FC236}">
                <a16:creationId xmlns:a16="http://schemas.microsoft.com/office/drawing/2014/main" id="{0A2B159F-4FC2-460B-B34F-EDC587A63C9F}"/>
              </a:ext>
            </a:extLst>
          </p:cNvPr>
          <p:cNvSpPr>
            <a:spLocks noGrp="1"/>
          </p:cNvSpPr>
          <p:nvPr>
            <p:ph type="title" hasCustomPrompt="1"/>
          </p:nvPr>
        </p:nvSpPr>
        <p:spPr>
          <a:xfrm>
            <a:off x="564802" y="5439102"/>
            <a:ext cx="1311291" cy="662060"/>
          </a:xfrm>
          <a:solidFill>
            <a:srgbClr val="130E3B"/>
          </a:solidFill>
        </p:spPr>
        <p:txBody>
          <a:bodyPr anchor="b">
            <a:normAutofit/>
          </a:bodyPr>
          <a:lstStyle>
            <a:lvl1pPr>
              <a:defRPr lang="en-US" sz="4000" b="1" kern="1200" dirty="0">
                <a:solidFill>
                  <a:schemeClr val="bg1"/>
                </a:solidFill>
                <a:latin typeface="Arial" panose="020B0604020202020204" pitchFamily="34" charset="0"/>
                <a:ea typeface="+mn-ea"/>
                <a:cs typeface="Arial" panose="020B0604020202020204" pitchFamily="34" charset="0"/>
              </a:defRPr>
            </a:lvl1pPr>
          </a:lstStyle>
          <a:p>
            <a:r>
              <a:rPr lang="en-US" dirty="0"/>
              <a:t>Title</a:t>
            </a:r>
          </a:p>
        </p:txBody>
      </p:sp>
      <p:pic>
        <p:nvPicPr>
          <p:cNvPr id="9" name="Picture 8">
            <a:extLst>
              <a:ext uri="{FF2B5EF4-FFF2-40B4-BE49-F238E27FC236}">
                <a16:creationId xmlns:a16="http://schemas.microsoft.com/office/drawing/2014/main" id="{8D350F29-938C-2E4E-9061-653466E50D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6750" y="495027"/>
            <a:ext cx="1257300" cy="689803"/>
          </a:xfrm>
          <a:prstGeom prst="rect">
            <a:avLst/>
          </a:prstGeom>
        </p:spPr>
      </p:pic>
    </p:spTree>
    <p:extLst>
      <p:ext uri="{BB962C8B-B14F-4D97-AF65-F5344CB8AC3E}">
        <p14:creationId xmlns:p14="http://schemas.microsoft.com/office/powerpoint/2010/main" val="22431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slide - imag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DB31F7-8C3B-3446-BDC5-C96D74BB2F4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9FDF"/>
          </a:solidFill>
        </p:spPr>
      </p:pic>
      <p:sp>
        <p:nvSpPr>
          <p:cNvPr id="3" name="Date Placeholder 2">
            <a:extLst>
              <a:ext uri="{FF2B5EF4-FFF2-40B4-BE49-F238E27FC236}">
                <a16:creationId xmlns:a16="http://schemas.microsoft.com/office/drawing/2014/main" id="{BD62E911-1C7A-DB41-98EE-13939D27C0E7}"/>
              </a:ext>
            </a:extLst>
          </p:cNvPr>
          <p:cNvSpPr>
            <a:spLocks noGrp="1"/>
          </p:cNvSpPr>
          <p:nvPr>
            <p:ph type="dt" sz="half" idx="10"/>
          </p:nvPr>
        </p:nvSpPr>
        <p:spPr/>
        <p:txBody>
          <a:bodyPr/>
          <a:lstStyle/>
          <a:p>
            <a:fld id="{6287191F-8C38-AF48-8E3C-1D86AD82874A}" type="datetimeFigureOut">
              <a:rPr lang="en-US" smtClean="0"/>
              <a:t>6/9/2023</a:t>
            </a:fld>
            <a:endParaRPr lang="en-US" dirty="0"/>
          </a:p>
        </p:txBody>
      </p:sp>
      <p:sp>
        <p:nvSpPr>
          <p:cNvPr id="4" name="Footer Placeholder 3">
            <a:extLst>
              <a:ext uri="{FF2B5EF4-FFF2-40B4-BE49-F238E27FC236}">
                <a16:creationId xmlns:a16="http://schemas.microsoft.com/office/drawing/2014/main" id="{36A96F66-3F2E-B240-AB4A-D6138736B9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DF4EB1-62A6-FA47-8FFE-B039305A151C}"/>
              </a:ext>
            </a:extLst>
          </p:cNvPr>
          <p:cNvSpPr>
            <a:spLocks noGrp="1"/>
          </p:cNvSpPr>
          <p:nvPr>
            <p:ph type="sldNum" sz="quarter" idx="12"/>
          </p:nvPr>
        </p:nvSpPr>
        <p:spPr/>
        <p:txBody>
          <a:bodyPr/>
          <a:lstStyle/>
          <a:p>
            <a:fld id="{45E6B147-1C8A-A447-BBAC-D422CEF64DFA}" type="slidenum">
              <a:rPr lang="en-US" smtClean="0"/>
              <a:t>‹#›</a:t>
            </a:fld>
            <a:endParaRPr lang="en-US" dirty="0"/>
          </a:p>
        </p:txBody>
      </p:sp>
      <p:sp>
        <p:nvSpPr>
          <p:cNvPr id="7" name="Title 1">
            <a:extLst>
              <a:ext uri="{FF2B5EF4-FFF2-40B4-BE49-F238E27FC236}">
                <a16:creationId xmlns:a16="http://schemas.microsoft.com/office/drawing/2014/main" id="{0A2B159F-4FC2-460B-B34F-EDC587A63C9F}"/>
              </a:ext>
            </a:extLst>
          </p:cNvPr>
          <p:cNvSpPr>
            <a:spLocks noGrp="1"/>
          </p:cNvSpPr>
          <p:nvPr>
            <p:ph type="title" hasCustomPrompt="1"/>
          </p:nvPr>
        </p:nvSpPr>
        <p:spPr>
          <a:xfrm>
            <a:off x="564802" y="5439102"/>
            <a:ext cx="1311291" cy="662060"/>
          </a:xfrm>
          <a:solidFill>
            <a:srgbClr val="130E3B"/>
          </a:solidFill>
        </p:spPr>
        <p:txBody>
          <a:bodyPr anchor="b">
            <a:normAutofit/>
          </a:bodyPr>
          <a:lstStyle>
            <a:lvl1pPr>
              <a:defRPr lang="en-US" sz="4000" b="1" kern="1200" dirty="0">
                <a:solidFill>
                  <a:schemeClr val="bg1"/>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4036075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FC3919-38C4-6B45-A6E9-70C35211E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DF0E89-ED38-0448-8C49-D8B27EE02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4BA73-0C1A-224D-95D7-F1E5E9AB3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7191F-8C38-AF48-8E3C-1D86AD82874A}" type="datetimeFigureOut">
              <a:rPr lang="en-US" smtClean="0"/>
              <a:t>6/9/2023</a:t>
            </a:fld>
            <a:endParaRPr lang="en-US" dirty="0"/>
          </a:p>
        </p:txBody>
      </p:sp>
      <p:sp>
        <p:nvSpPr>
          <p:cNvPr id="5" name="Footer Placeholder 4">
            <a:extLst>
              <a:ext uri="{FF2B5EF4-FFF2-40B4-BE49-F238E27FC236}">
                <a16:creationId xmlns:a16="http://schemas.microsoft.com/office/drawing/2014/main" id="{3A1D5772-93B1-1E41-986C-8BCFDB844A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04D2975-8E4D-6743-ADD0-4A39EC6A4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6B147-1C8A-A447-BBAC-D422CEF64DFA}" type="slidenum">
              <a:rPr lang="en-US" smtClean="0"/>
              <a:t>‹#›</a:t>
            </a:fld>
            <a:endParaRPr lang="en-US" dirty="0"/>
          </a:p>
        </p:txBody>
      </p:sp>
    </p:spTree>
    <p:extLst>
      <p:ext uri="{BB962C8B-B14F-4D97-AF65-F5344CB8AC3E}">
        <p14:creationId xmlns:p14="http://schemas.microsoft.com/office/powerpoint/2010/main" val="88247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72" r:id="rId5"/>
    <p:sldLayoutId id="2147483661" r:id="rId6"/>
    <p:sldLayoutId id="2147483673" r:id="rId7"/>
    <p:sldLayoutId id="2147483662" r:id="rId8"/>
    <p:sldLayoutId id="2147483671" r:id="rId9"/>
    <p:sldLayoutId id="2147483655"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alc.gov.bc.ca/alr-maps/" TargetMode="External"/><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vaha.ca/projects/" TargetMode="Externa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youtube.com/watch?v=xTstmk3ig5E"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hyperlink" Target="https://www.walkscore.com/score/vancouver-c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metrovancouver.org/metro2040/sustainable-transportation/vehicle-movement/vehicle-km-travelled/Pages/default.aspx"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ture.com/articles/s41598-017-11559-5" TargetMode="External"/><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hyperlink" Target="https://vancouver.ca/home-property-development/southeast-false-creek-neighbourhood-energy-utility.aspx" TargetMode="External"/><Relationship Id="rId2" Type="http://schemas.openxmlformats.org/officeDocument/2006/relationships/hyperlink" Target="https://www.passivhaustrust.org.uk/what_is_passivhaus.php" TargetMode="Externa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hyperlink" Target="https://vancouver.ca/green-vancouver/zero-waste-demonstration-hub.aspx" TargetMode="External"/><Relationship Id="rId2" Type="http://schemas.openxmlformats.org/officeDocument/2006/relationships/hyperlink" Target="https://council.vancouver.ca/20180516/documents/pspc2a.pdf" TargetMode="External"/><Relationship Id="rId1" Type="http://schemas.openxmlformats.org/officeDocument/2006/relationships/slideLayout" Target="../slideLayouts/slideLayout4.xml"/><Relationship Id="rId6" Type="http://schemas.openxmlformats.org/officeDocument/2006/relationships/hyperlink" Target="https://vancouver.ca/green-vancouver/zero-waste-vancouver.aspx" TargetMode="External"/><Relationship Id="rId5" Type="http://schemas.openxmlformats.org/officeDocument/2006/relationships/image" Target="../media/image59.jp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hyperlink" Target="https://gis.metrovancouver.org/maps/Air" TargetMode="External"/><Relationship Id="rId2" Type="http://schemas.openxmlformats.org/officeDocument/2006/relationships/hyperlink" Target="http://www.metrovancouver.org/services/air-quality/about/air-quality-monitoring/reports/Pages/default.aspx" TargetMode="Externa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 Id="rId6" Type="http://schemas.openxmlformats.org/officeDocument/2006/relationships/hyperlink" Target="https://www.frontiersin.org/articles/10.3389/frsc.2021.696381/full?utm_source=fweb&amp;utm_medium=nblog&amp;utm_campaign=ba-sci-frsc-keeping-track-of-greenhouse-gas-emission-reduction-progress-and-targets-in-167-cities-worldwide" TargetMode="External"/><Relationship Id="rId5" Type="http://schemas.openxmlformats.org/officeDocument/2006/relationships/image" Target="../media/image65.jpg"/><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hyperlink" Target="https://www.env.gov.bc.ca/soe/indicators/sustainability/ghg-emissions.htm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ulster.cloud.panopto.eu/Panopto/Pages/Viewer.aspx?id=bb280807-a4bf-4bfa-864f-b00e00c0cd88" TargetMode="External"/><Relationship Id="rId3" Type="http://schemas.openxmlformats.org/officeDocument/2006/relationships/hyperlink" Target="https://vancouver.ca/home-property-development/earthquake.aspx" TargetMode="External"/><Relationship Id="rId7" Type="http://schemas.openxmlformats.org/officeDocument/2006/relationships/hyperlink" Target="https://coastal.climatecentral.org/" TargetMode="External"/><Relationship Id="rId12" Type="http://schemas.openxmlformats.org/officeDocument/2006/relationships/image" Target="../media/image71.png"/><Relationship Id="rId2" Type="http://schemas.openxmlformats.org/officeDocument/2006/relationships/hyperlink" Target="https://www.seismescanada.rncan.gc.ca/pprs-pprp/pubs/GF-GI/GEOFACT_earthquakes-SW-BC_e.pdf" TargetMode="External"/><Relationship Id="rId1" Type="http://schemas.openxmlformats.org/officeDocument/2006/relationships/slideLayout" Target="../slideLayouts/slideLayout4.xml"/><Relationship Id="rId6" Type="http://schemas.openxmlformats.org/officeDocument/2006/relationships/hyperlink" Target="https://vancouver.ca/green-vancouver/sea-level-rise.aspx" TargetMode="External"/><Relationship Id="rId11" Type="http://schemas.openxmlformats.org/officeDocument/2006/relationships/image" Target="../media/image70.jpg"/><Relationship Id="rId5" Type="http://schemas.openxmlformats.org/officeDocument/2006/relationships/hyperlink" Target="https://arcg.is/fXy80" TargetMode="External"/><Relationship Id="rId10" Type="http://schemas.openxmlformats.org/officeDocument/2006/relationships/image" Target="../media/image69.jpg"/><Relationship Id="rId4" Type="http://schemas.openxmlformats.org/officeDocument/2006/relationships/hyperlink" Target="https://ulster.cloud.panopto.eu/Panopto/Pages/Viewer.aspx?id=6066dc1e-b34d-4fcf-bb90-b00e00be334a" TargetMode="External"/><Relationship Id="rId9" Type="http://schemas.openxmlformats.org/officeDocument/2006/relationships/hyperlink" Target="https://wildfiresituation.nrs.gov.bc.ca/ma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bc.ca/news/canada/british-columbia/old-growth-logging-still-happening-in-bc-1.6666047" TargetMode="External"/><Relationship Id="rId2" Type="http://schemas.openxmlformats.org/officeDocument/2006/relationships/hyperlink" Target="https://vancouver.ca/green-vancouver/climate-emergency-action-plan-in-depth.aspx" TargetMode="Externa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hyperlink" Target="https://static1.squarespace.com/static/5ba7f601a09a7e3943945c4e/t/5bd28b1ec83025f0e00db712/1540524833423/Vancouver+ecoCity+Pilot+Summary+Report.pdf" TargetMode="External"/><Relationship Id="rId2" Type="http://schemas.openxmlformats.org/officeDocument/2006/relationships/hyperlink" Target="https://doi.org/10.1016/j.jenvman.2013.03.009" TargetMode="External"/><Relationship Id="rId1" Type="http://schemas.openxmlformats.org/officeDocument/2006/relationships/slideLayout" Target="../slideLayouts/slideLayout4.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hyperlink" Target="https://www.sfu.ca/~tnn3/vancouverecologicalfootprint/ecological-footprint.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gis.metrovancouver.org/maps/Air" TargetMode="External"/><Relationship Id="rId3" Type="http://schemas.openxmlformats.org/officeDocument/2006/relationships/hyperlink" Target="http://www.metrovancouver.org/metro2040" TargetMode="External"/><Relationship Id="rId7" Type="http://schemas.openxmlformats.org/officeDocument/2006/relationships/hyperlink" Target="https://ulster.cloud.panopto.eu/Panopto/Pages/Viewer.aspx?id=bf7cc70a-66db-4672-88ef-b00e00b21dbd" TargetMode="External"/><Relationship Id="rId2" Type="http://schemas.openxmlformats.org/officeDocument/2006/relationships/hyperlink" Target="https://maps-vancouver.com/" TargetMode="External"/><Relationship Id="rId1" Type="http://schemas.openxmlformats.org/officeDocument/2006/relationships/slideLayout" Target="../slideLayouts/slideLayout4.xml"/><Relationship Id="rId6" Type="http://schemas.openxmlformats.org/officeDocument/2006/relationships/hyperlink" Target="https://www23.statcan.gc.ca/imdb/p2SV.pl?Function=getSurvey&amp;SDDS=5274" TargetMode="External"/><Relationship Id="rId5" Type="http://schemas.openxmlformats.org/officeDocument/2006/relationships/hyperlink" Target="https://ulster.cloud.panopto.eu/Panopto/Pages/Viewer.aspx?id=6de36412-aca0-4d1f-b79b-b00e00b397d6" TargetMode="External"/><Relationship Id="rId10" Type="http://schemas.openxmlformats.org/officeDocument/2006/relationships/image" Target="../media/image74.png"/><Relationship Id="rId4" Type="http://schemas.openxmlformats.org/officeDocument/2006/relationships/hyperlink" Target="https://www.statcan.gc.ca/en/start" TargetMode="External"/><Relationship Id="rId9" Type="http://schemas.openxmlformats.org/officeDocument/2006/relationships/hyperlink" Target="https://maps.vancouver.ca/vanmap-viewer/"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footprintnetwork.org/" TargetMode="External"/><Relationship Id="rId3" Type="http://schemas.openxmlformats.org/officeDocument/2006/relationships/hyperlink" Target="https://www.c40.org/cities/vancouver/" TargetMode="External"/><Relationship Id="rId7" Type="http://schemas.openxmlformats.org/officeDocument/2006/relationships/hyperlink" Target="https://governmentofbc.maps.arcgis.com/apps/MapSeries/index.html?appid=d06b37979b0c4709b7fcf2a1ed458e03" TargetMode="External"/><Relationship Id="rId2" Type="http://schemas.openxmlformats.org/officeDocument/2006/relationships/hyperlink" Target="https://vancouver.ca/green-vancouver.aspx" TargetMode="External"/><Relationship Id="rId1" Type="http://schemas.openxmlformats.org/officeDocument/2006/relationships/slideLayout" Target="../slideLayouts/slideLayout4.xml"/><Relationship Id="rId6" Type="http://schemas.openxmlformats.org/officeDocument/2006/relationships/hyperlink" Target="https://wwf.panda.org/?255801/Vancouver-district-energy" TargetMode="External"/><Relationship Id="rId11" Type="http://schemas.openxmlformats.org/officeDocument/2006/relationships/image" Target="../media/image74.png"/><Relationship Id="rId5" Type="http://schemas.openxmlformats.org/officeDocument/2006/relationships/hyperlink" Target="https://vancouver.ca/default.aspx" TargetMode="External"/><Relationship Id="rId10" Type="http://schemas.openxmlformats.org/officeDocument/2006/relationships/hyperlink" Target="https://www12.statcan.gc.ca/census-recensement/2021/as-sa/fogs-spg/Index.cfm?Lang=E" TargetMode="External"/><Relationship Id="rId4" Type="http://schemas.openxmlformats.org/officeDocument/2006/relationships/hyperlink" Target="https://happycities.com/blog" TargetMode="External"/><Relationship Id="rId9" Type="http://schemas.openxmlformats.org/officeDocument/2006/relationships/hyperlink" Target="https://www.citycarbonfootprints.inf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acrotrends.net/cities/20404/vancouver/population#:~:text=Vancouver%20-%20Historical%20Population%20Data%20%20%20,%20%200.98%25%20%2070%20more%20row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anadapopulation.org/vancouver-population/"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vancouverpoliceboard.ca/police/policeboard/agenda/2021/0218/5-1-2102P01-Year-end-2020-KPI-Report.pdf" TargetMode="External"/><Relationship Id="rId2" Type="http://schemas.openxmlformats.org/officeDocument/2006/relationships/hyperlink" Target="https://doi.org/10.1080/14616718.2015.1119776" TargetMode="Externa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2DEE-7B14-4FDD-B321-6282E3598C98}"/>
              </a:ext>
            </a:extLst>
          </p:cNvPr>
          <p:cNvSpPr>
            <a:spLocks noGrp="1"/>
          </p:cNvSpPr>
          <p:nvPr>
            <p:ph type="title"/>
          </p:nvPr>
        </p:nvSpPr>
        <p:spPr>
          <a:xfrm>
            <a:off x="838200" y="2104708"/>
            <a:ext cx="10924713" cy="772528"/>
          </a:xfrm>
        </p:spPr>
        <p:txBody>
          <a:bodyPr>
            <a:normAutofit/>
          </a:bodyPr>
          <a:lstStyle/>
          <a:p>
            <a:r>
              <a:rPr lang="en-US" dirty="0"/>
              <a:t>Vancouver: a Sustainable Settlement?</a:t>
            </a:r>
          </a:p>
        </p:txBody>
      </p:sp>
      <p:sp>
        <p:nvSpPr>
          <p:cNvPr id="3" name="Title 1">
            <a:extLst>
              <a:ext uri="{FF2B5EF4-FFF2-40B4-BE49-F238E27FC236}">
                <a16:creationId xmlns:a16="http://schemas.microsoft.com/office/drawing/2014/main" id="{266F9E9E-93DC-D2B9-A388-A617FE49852E}"/>
              </a:ext>
            </a:extLst>
          </p:cNvPr>
          <p:cNvSpPr txBox="1">
            <a:spLocks/>
          </p:cNvSpPr>
          <p:nvPr/>
        </p:nvSpPr>
        <p:spPr>
          <a:xfrm>
            <a:off x="830804" y="3153752"/>
            <a:ext cx="10924713" cy="12051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3200" b="0" dirty="0"/>
              <a:t>Dr Paul McKenzie</a:t>
            </a:r>
          </a:p>
          <a:p>
            <a:pPr>
              <a:lnSpc>
                <a:spcPct val="100000"/>
              </a:lnSpc>
            </a:pPr>
            <a:r>
              <a:rPr lang="en-US" sz="3200" b="0" dirty="0"/>
              <a:t>School of Geography and Environmental Sciences</a:t>
            </a:r>
          </a:p>
        </p:txBody>
      </p:sp>
      <p:pic>
        <p:nvPicPr>
          <p:cNvPr id="4" name="Picture 3" descr="A picture containing icon&#10;&#10;Description automatically generated">
            <a:extLst>
              <a:ext uri="{FF2B5EF4-FFF2-40B4-BE49-F238E27FC236}">
                <a16:creationId xmlns:a16="http://schemas.microsoft.com/office/drawing/2014/main" id="{811FBAB5-3FF1-4BF1-E7B6-87A56C01C7F2}"/>
              </a:ext>
            </a:extLst>
          </p:cNvPr>
          <p:cNvPicPr>
            <a:picLocks noChangeAspect="1"/>
          </p:cNvPicPr>
          <p:nvPr/>
        </p:nvPicPr>
        <p:blipFill>
          <a:blip r:embed="rId2"/>
          <a:stretch>
            <a:fillRect/>
          </a:stretch>
        </p:blipFill>
        <p:spPr>
          <a:xfrm>
            <a:off x="9684572" y="4527612"/>
            <a:ext cx="2151426" cy="2151426"/>
          </a:xfrm>
          <a:prstGeom prst="rect">
            <a:avLst/>
          </a:prstGeom>
        </p:spPr>
      </p:pic>
      <p:sp>
        <p:nvSpPr>
          <p:cNvPr id="5" name="TextBox 4">
            <a:extLst>
              <a:ext uri="{FF2B5EF4-FFF2-40B4-BE49-F238E27FC236}">
                <a16:creationId xmlns:a16="http://schemas.microsoft.com/office/drawing/2014/main" id="{571FFC40-5B4E-838F-4DED-00E5E9FEF32D}"/>
              </a:ext>
            </a:extLst>
          </p:cNvPr>
          <p:cNvSpPr txBox="1"/>
          <p:nvPr/>
        </p:nvSpPr>
        <p:spPr>
          <a:xfrm>
            <a:off x="985421" y="4793942"/>
            <a:ext cx="6356412" cy="400110"/>
          </a:xfrm>
          <a:prstGeom prst="rect">
            <a:avLst/>
          </a:prstGeom>
          <a:noFill/>
        </p:spPr>
        <p:txBody>
          <a:bodyPr wrap="square" rtlCol="0">
            <a:spAutoFit/>
          </a:bodyPr>
          <a:lstStyle/>
          <a:p>
            <a:r>
              <a:rPr lang="en-GB" sz="2000" i="1" dirty="0">
                <a:solidFill>
                  <a:srgbClr val="FFFF00"/>
                </a:solidFill>
                <a:latin typeface="Arial" panose="020B0604020202020204" pitchFamily="34" charset="0"/>
                <a:cs typeface="Arial" panose="020B0604020202020204" pitchFamily="34" charset="0"/>
              </a:rPr>
              <a:t>A “Whistler” stop tour!?</a:t>
            </a:r>
          </a:p>
        </p:txBody>
      </p:sp>
    </p:spTree>
    <p:extLst>
      <p:ext uri="{BB962C8B-B14F-4D97-AF65-F5344CB8AC3E}">
        <p14:creationId xmlns:p14="http://schemas.microsoft.com/office/powerpoint/2010/main" val="76083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with low confidence">
            <a:extLst>
              <a:ext uri="{FF2B5EF4-FFF2-40B4-BE49-F238E27FC236}">
                <a16:creationId xmlns:a16="http://schemas.microsoft.com/office/drawing/2014/main" id="{27174711-E9D2-CA4F-84A7-71A1E0CE56EE}"/>
              </a:ext>
            </a:extLst>
          </p:cNvPr>
          <p:cNvPicPr>
            <a:picLocks noChangeAspect="1"/>
          </p:cNvPicPr>
          <p:nvPr/>
        </p:nvPicPr>
        <p:blipFill>
          <a:blip r:embed="rId2"/>
          <a:stretch>
            <a:fillRect/>
          </a:stretch>
        </p:blipFill>
        <p:spPr>
          <a:xfrm>
            <a:off x="911238" y="1182923"/>
            <a:ext cx="5553075" cy="3390900"/>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1EDFE161-B8CF-70DB-8BD0-251C1B64B55E}"/>
              </a:ext>
            </a:extLst>
          </p:cNvPr>
          <p:cNvPicPr>
            <a:picLocks noChangeAspect="1"/>
          </p:cNvPicPr>
          <p:nvPr/>
        </p:nvPicPr>
        <p:blipFill>
          <a:blip r:embed="rId3"/>
          <a:stretch>
            <a:fillRect/>
          </a:stretch>
        </p:blipFill>
        <p:spPr>
          <a:xfrm>
            <a:off x="6468765" y="1182923"/>
            <a:ext cx="4446947" cy="3390901"/>
          </a:xfrm>
          <a:prstGeom prst="rect">
            <a:avLst/>
          </a:prstGeom>
        </p:spPr>
      </p:pic>
    </p:spTree>
    <p:extLst>
      <p:ext uri="{BB962C8B-B14F-4D97-AF65-F5344CB8AC3E}">
        <p14:creationId xmlns:p14="http://schemas.microsoft.com/office/powerpoint/2010/main" val="123892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 water, aerial photography, aerial&#10;&#10;Description automatically generated">
            <a:extLst>
              <a:ext uri="{FF2B5EF4-FFF2-40B4-BE49-F238E27FC236}">
                <a16:creationId xmlns:a16="http://schemas.microsoft.com/office/drawing/2014/main" id="{01810860-0F41-C837-6146-299DF5CAACA8}"/>
              </a:ext>
            </a:extLst>
          </p:cNvPr>
          <p:cNvPicPr>
            <a:picLocks noChangeAspect="1"/>
          </p:cNvPicPr>
          <p:nvPr/>
        </p:nvPicPr>
        <p:blipFill>
          <a:blip r:embed="rId2"/>
          <a:stretch>
            <a:fillRect/>
          </a:stretch>
        </p:blipFill>
        <p:spPr>
          <a:xfrm>
            <a:off x="393108" y="0"/>
            <a:ext cx="11405784" cy="6858000"/>
          </a:xfrm>
          <a:prstGeom prst="rect">
            <a:avLst/>
          </a:prstGeom>
        </p:spPr>
      </p:pic>
      <p:sp>
        <p:nvSpPr>
          <p:cNvPr id="6" name="TextBox 5">
            <a:extLst>
              <a:ext uri="{FF2B5EF4-FFF2-40B4-BE49-F238E27FC236}">
                <a16:creationId xmlns:a16="http://schemas.microsoft.com/office/drawing/2014/main" id="{4F699F75-BDF1-F93D-1DEB-07C47D0F3A2E}"/>
              </a:ext>
            </a:extLst>
          </p:cNvPr>
          <p:cNvSpPr txBox="1"/>
          <p:nvPr/>
        </p:nvSpPr>
        <p:spPr>
          <a:xfrm>
            <a:off x="2752141" y="2372264"/>
            <a:ext cx="1301959" cy="328739"/>
          </a:xfrm>
          <a:prstGeom prst="rect">
            <a:avLst/>
          </a:prstGeom>
          <a:no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Burrard inlet</a:t>
            </a:r>
          </a:p>
        </p:txBody>
      </p:sp>
      <p:sp>
        <p:nvSpPr>
          <p:cNvPr id="7" name="TextBox 6">
            <a:extLst>
              <a:ext uri="{FF2B5EF4-FFF2-40B4-BE49-F238E27FC236}">
                <a16:creationId xmlns:a16="http://schemas.microsoft.com/office/drawing/2014/main" id="{F166C118-53E7-F9C4-B75D-5A7A7CB81D63}"/>
              </a:ext>
            </a:extLst>
          </p:cNvPr>
          <p:cNvSpPr txBox="1"/>
          <p:nvPr/>
        </p:nvSpPr>
        <p:spPr>
          <a:xfrm>
            <a:off x="2033273" y="5224732"/>
            <a:ext cx="1301959" cy="318924"/>
          </a:xfrm>
          <a:prstGeom prst="rect">
            <a:avLst/>
          </a:prstGeom>
          <a:no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Fraser river</a:t>
            </a:r>
          </a:p>
        </p:txBody>
      </p:sp>
      <p:sp>
        <p:nvSpPr>
          <p:cNvPr id="10" name="TextBox 9">
            <a:extLst>
              <a:ext uri="{FF2B5EF4-FFF2-40B4-BE49-F238E27FC236}">
                <a16:creationId xmlns:a16="http://schemas.microsoft.com/office/drawing/2014/main" id="{3C67D9FB-4790-FFED-5F70-FBC29E793995}"/>
              </a:ext>
            </a:extLst>
          </p:cNvPr>
          <p:cNvSpPr txBox="1"/>
          <p:nvPr/>
        </p:nvSpPr>
        <p:spPr>
          <a:xfrm>
            <a:off x="5087024" y="764875"/>
            <a:ext cx="1301959" cy="565146"/>
          </a:xfrm>
          <a:prstGeom prst="rect">
            <a:avLst/>
          </a:prstGeom>
          <a:no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North Shore Mountains</a:t>
            </a:r>
          </a:p>
        </p:txBody>
      </p:sp>
      <p:sp>
        <p:nvSpPr>
          <p:cNvPr id="11" name="TextBox 10">
            <a:extLst>
              <a:ext uri="{FF2B5EF4-FFF2-40B4-BE49-F238E27FC236}">
                <a16:creationId xmlns:a16="http://schemas.microsoft.com/office/drawing/2014/main" id="{4D00D866-FDE3-2EAB-2184-8A26C1164040}"/>
              </a:ext>
            </a:extLst>
          </p:cNvPr>
          <p:cNvSpPr txBox="1"/>
          <p:nvPr/>
        </p:nvSpPr>
        <p:spPr>
          <a:xfrm>
            <a:off x="5738003" y="6257029"/>
            <a:ext cx="1301959" cy="565146"/>
          </a:xfrm>
          <a:prstGeom prst="rect">
            <a:avLst/>
          </a:prstGeom>
          <a:no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Strait of Georgia</a:t>
            </a:r>
          </a:p>
        </p:txBody>
      </p:sp>
      <p:sp>
        <p:nvSpPr>
          <p:cNvPr id="14" name="TextBox 13">
            <a:extLst>
              <a:ext uri="{FF2B5EF4-FFF2-40B4-BE49-F238E27FC236}">
                <a16:creationId xmlns:a16="http://schemas.microsoft.com/office/drawing/2014/main" id="{9221F3DB-5ECD-60B7-0DE2-063EB1C19A64}"/>
              </a:ext>
            </a:extLst>
          </p:cNvPr>
          <p:cNvSpPr txBox="1"/>
          <p:nvPr/>
        </p:nvSpPr>
        <p:spPr>
          <a:xfrm>
            <a:off x="5496776" y="5059644"/>
            <a:ext cx="1301959" cy="565146"/>
          </a:xfrm>
          <a:prstGeom prst="rect">
            <a:avLst/>
          </a:prstGeom>
          <a:no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Burns</a:t>
            </a:r>
          </a:p>
          <a:p>
            <a:pPr algn="ctr"/>
            <a:r>
              <a:rPr lang="en-GB" sz="1600" i="1" dirty="0">
                <a:solidFill>
                  <a:srgbClr val="FFC000"/>
                </a:solidFill>
                <a:latin typeface="Arial" panose="020B0604020202020204" pitchFamily="34" charset="0"/>
                <a:cs typeface="Arial" panose="020B0604020202020204" pitchFamily="34" charset="0"/>
              </a:rPr>
              <a:t> Bog</a:t>
            </a:r>
          </a:p>
        </p:txBody>
      </p:sp>
    </p:spTree>
    <p:extLst>
      <p:ext uri="{BB962C8B-B14F-4D97-AF65-F5344CB8AC3E}">
        <p14:creationId xmlns:p14="http://schemas.microsoft.com/office/powerpoint/2010/main" val="83628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map&#10;&#10;Description automatically generated">
            <a:extLst>
              <a:ext uri="{FF2B5EF4-FFF2-40B4-BE49-F238E27FC236}">
                <a16:creationId xmlns:a16="http://schemas.microsoft.com/office/drawing/2014/main" id="{8CA8999B-E596-7254-FA02-4F2BAAECD0B3}"/>
              </a:ext>
            </a:extLst>
          </p:cNvPr>
          <p:cNvPicPr>
            <a:picLocks noChangeAspect="1"/>
          </p:cNvPicPr>
          <p:nvPr/>
        </p:nvPicPr>
        <p:blipFill>
          <a:blip r:embed="rId2"/>
          <a:stretch>
            <a:fillRect/>
          </a:stretch>
        </p:blipFill>
        <p:spPr>
          <a:xfrm>
            <a:off x="657691" y="0"/>
            <a:ext cx="10876617" cy="6858000"/>
          </a:xfrm>
          <a:prstGeom prst="rect">
            <a:avLst/>
          </a:prstGeom>
        </p:spPr>
      </p:pic>
      <p:sp>
        <p:nvSpPr>
          <p:cNvPr id="8" name="Title 1">
            <a:extLst>
              <a:ext uri="{FF2B5EF4-FFF2-40B4-BE49-F238E27FC236}">
                <a16:creationId xmlns:a16="http://schemas.microsoft.com/office/drawing/2014/main" id="{6EB2DAD0-728D-8564-F93F-4F218BB07678}"/>
              </a:ext>
            </a:extLst>
          </p:cNvPr>
          <p:cNvSpPr>
            <a:spLocks noGrp="1"/>
          </p:cNvSpPr>
          <p:nvPr>
            <p:ph type="title"/>
          </p:nvPr>
        </p:nvSpPr>
        <p:spPr>
          <a:xfrm>
            <a:off x="4964881" y="0"/>
            <a:ext cx="6569427" cy="646331"/>
          </a:xfrm>
          <a:solidFill>
            <a:schemeClr val="accent6"/>
          </a:solidFill>
        </p:spPr>
        <p:txBody>
          <a:bodyPr wrap="none">
            <a:spAutoFit/>
          </a:bodyPr>
          <a:lstStyle/>
          <a:p>
            <a:r>
              <a:rPr lang="en-GB" dirty="0">
                <a:solidFill>
                  <a:schemeClr val="bg1"/>
                </a:solidFill>
                <a:hlinkClick r:id="rId3"/>
              </a:rPr>
              <a:t>Agricultural Land Reserve</a:t>
            </a:r>
            <a:endParaRPr lang="en-GB" dirty="0">
              <a:solidFill>
                <a:schemeClr val="bg1"/>
              </a:solidFill>
            </a:endParaRPr>
          </a:p>
        </p:txBody>
      </p:sp>
      <p:sp>
        <p:nvSpPr>
          <p:cNvPr id="2" name="TextBox 1">
            <a:extLst>
              <a:ext uri="{FF2B5EF4-FFF2-40B4-BE49-F238E27FC236}">
                <a16:creationId xmlns:a16="http://schemas.microsoft.com/office/drawing/2014/main" id="{E4456B99-AFF6-3435-9CFC-464B9D4C5A4F}"/>
              </a:ext>
            </a:extLst>
          </p:cNvPr>
          <p:cNvSpPr txBox="1"/>
          <p:nvPr/>
        </p:nvSpPr>
        <p:spPr>
          <a:xfrm>
            <a:off x="657691" y="5294165"/>
            <a:ext cx="2716746" cy="1550031"/>
          </a:xfrm>
          <a:prstGeom prst="rect">
            <a:avLst/>
          </a:prstGeom>
          <a:solidFill>
            <a:srgbClr val="002060"/>
          </a:solid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Agricultural Land Reserve acts like a green belt but as of 31 Dec 2021 there is increased flexibility for residential development for families and businesses</a:t>
            </a:r>
          </a:p>
        </p:txBody>
      </p:sp>
    </p:spTree>
    <p:extLst>
      <p:ext uri="{BB962C8B-B14F-4D97-AF65-F5344CB8AC3E}">
        <p14:creationId xmlns:p14="http://schemas.microsoft.com/office/powerpoint/2010/main" val="134204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Housing</a:t>
            </a:r>
          </a:p>
        </p:txBody>
      </p:sp>
      <p:sp>
        <p:nvSpPr>
          <p:cNvPr id="6" name="Text Placeholder 5">
            <a:extLst>
              <a:ext uri="{FF2B5EF4-FFF2-40B4-BE49-F238E27FC236}">
                <a16:creationId xmlns:a16="http://schemas.microsoft.com/office/drawing/2014/main" id="{0C70AD03-90F1-C34B-D4EB-EA36AEA30B22}"/>
              </a:ext>
            </a:extLst>
          </p:cNvPr>
          <p:cNvSpPr>
            <a:spLocks noGrp="1"/>
          </p:cNvSpPr>
          <p:nvPr>
            <p:ph type="body" sz="quarter" idx="13"/>
          </p:nvPr>
        </p:nvSpPr>
        <p:spPr>
          <a:xfrm>
            <a:off x="694352" y="1581860"/>
            <a:ext cx="10200810" cy="5025974"/>
          </a:xfrm>
        </p:spPr>
        <p:txBody>
          <a:bodyPr>
            <a:normAutofit/>
          </a:bodyPr>
          <a:lstStyle/>
          <a:p>
            <a:pPr marL="342900" indent="-342900">
              <a:buFont typeface="Arial" panose="020B0604020202020204" pitchFamily="34" charset="0"/>
              <a:buChar char="•"/>
            </a:pPr>
            <a:r>
              <a:rPr lang="en-GB" sz="2400" dirty="0"/>
              <a:t>Foreign investment &amp; constrained land = problem!</a:t>
            </a:r>
          </a:p>
          <a:p>
            <a:pPr marL="342900" indent="-342900">
              <a:buFont typeface="Arial" panose="020B0604020202020204" pitchFamily="34" charset="0"/>
              <a:buChar char="•"/>
            </a:pPr>
            <a:r>
              <a:rPr lang="en-GB" sz="2400" dirty="0"/>
              <a:t>Rapid rise in house prices (again) – “irrational market” </a:t>
            </a:r>
          </a:p>
          <a:p>
            <a:pPr marL="342900" indent="-342900">
              <a:buFont typeface="Arial" panose="020B0604020202020204" pitchFamily="34" charset="0"/>
              <a:buChar char="•"/>
            </a:pPr>
            <a:r>
              <a:rPr lang="en-GB" sz="2400" dirty="0"/>
              <a:t>#DontHave1Million - Eveline Xia (2015)</a:t>
            </a:r>
          </a:p>
          <a:p>
            <a:pPr marL="342900" indent="-342900">
              <a:buFont typeface="Arial" panose="020B0604020202020204" pitchFamily="34" charset="0"/>
              <a:buChar char="•"/>
            </a:pPr>
            <a:r>
              <a:rPr lang="en-GB" sz="2400" dirty="0"/>
              <a:t>Pandemic increased prices</a:t>
            </a:r>
          </a:p>
          <a:p>
            <a:pPr marL="342900" indent="-342900">
              <a:buFont typeface="Arial" panose="020B0604020202020204" pitchFamily="34" charset="0"/>
              <a:buChar char="•"/>
            </a:pPr>
            <a:r>
              <a:rPr lang="en-GB" sz="2400" dirty="0"/>
              <a:t>Rise in interest rates impacting buyers</a:t>
            </a:r>
          </a:p>
          <a:p>
            <a:pPr marL="342900" indent="-342900">
              <a:buFont typeface="Arial" panose="020B0604020202020204" pitchFamily="34" charset="0"/>
              <a:buChar char="•"/>
            </a:pPr>
            <a:r>
              <a:rPr lang="en-GB" sz="2400" dirty="0"/>
              <a:t>Lower prices means fewer sellers</a:t>
            </a:r>
          </a:p>
          <a:p>
            <a:pPr marL="342900" indent="-342900">
              <a:buFont typeface="Arial" panose="020B0604020202020204" pitchFamily="34" charset="0"/>
              <a:buChar char="•"/>
            </a:pPr>
            <a:r>
              <a:rPr lang="en-GB" sz="2400" dirty="0"/>
              <a:t>Vancouver has low numbers of families</a:t>
            </a:r>
          </a:p>
          <a:p>
            <a:pPr marL="342900" indent="-342900">
              <a:buFont typeface="Arial" panose="020B0604020202020204" pitchFamily="34" charset="0"/>
              <a:buChar char="•"/>
            </a:pPr>
            <a:r>
              <a:rPr lang="en-GB" sz="2400" dirty="0"/>
              <a:t>Displaced population to Metrotown, Coquitlam, </a:t>
            </a:r>
          </a:p>
          <a:p>
            <a:r>
              <a:rPr lang="en-GB" sz="2400" dirty="0"/>
              <a:t>    Port Moody, New West, Lougheed and Surrey </a:t>
            </a:r>
          </a:p>
          <a:p>
            <a:r>
              <a:rPr lang="en-GB" sz="2400" dirty="0"/>
              <a:t>    Central (suburbanisation)</a:t>
            </a:r>
          </a:p>
        </p:txBody>
      </p:sp>
      <p:pic>
        <p:nvPicPr>
          <p:cNvPr id="4" name="Picture 3" descr="A person standing at a microphone&#10;&#10;Description automatically generated with low confidence">
            <a:extLst>
              <a:ext uri="{FF2B5EF4-FFF2-40B4-BE49-F238E27FC236}">
                <a16:creationId xmlns:a16="http://schemas.microsoft.com/office/drawing/2014/main" id="{1369838D-66B8-E63A-B8F4-248DB6EABC63}"/>
              </a:ext>
            </a:extLst>
          </p:cNvPr>
          <p:cNvPicPr>
            <a:picLocks noChangeAspect="1"/>
          </p:cNvPicPr>
          <p:nvPr/>
        </p:nvPicPr>
        <p:blipFill>
          <a:blip r:embed="rId2"/>
          <a:stretch>
            <a:fillRect/>
          </a:stretch>
        </p:blipFill>
        <p:spPr>
          <a:xfrm>
            <a:off x="8881876" y="90367"/>
            <a:ext cx="3195588" cy="2589994"/>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9B1F4B89-298C-EE93-870E-699A425955ED}"/>
              </a:ext>
            </a:extLst>
          </p:cNvPr>
          <p:cNvPicPr>
            <a:picLocks noChangeAspect="1"/>
          </p:cNvPicPr>
          <p:nvPr/>
        </p:nvPicPr>
        <p:blipFill rotWithShape="1">
          <a:blip r:embed="rId3"/>
          <a:srcRect b="66441"/>
          <a:stretch/>
        </p:blipFill>
        <p:spPr>
          <a:xfrm>
            <a:off x="8450326" y="2815950"/>
            <a:ext cx="3493971" cy="714658"/>
          </a:xfrm>
          <a:prstGeom prst="rect">
            <a:avLst/>
          </a:prstGeom>
        </p:spPr>
      </p:pic>
      <p:pic>
        <p:nvPicPr>
          <p:cNvPr id="11" name="Picture 10" descr="A picture containing text, screenshot, plot, diagram&#10;&#10;Description automatically generated">
            <a:extLst>
              <a:ext uri="{FF2B5EF4-FFF2-40B4-BE49-F238E27FC236}">
                <a16:creationId xmlns:a16="http://schemas.microsoft.com/office/drawing/2014/main" id="{720D0E05-0433-B112-1C38-CA219B93D2F5}"/>
              </a:ext>
            </a:extLst>
          </p:cNvPr>
          <p:cNvPicPr>
            <a:picLocks noChangeAspect="1"/>
          </p:cNvPicPr>
          <p:nvPr/>
        </p:nvPicPr>
        <p:blipFill>
          <a:blip r:embed="rId4"/>
          <a:stretch>
            <a:fillRect/>
          </a:stretch>
        </p:blipFill>
        <p:spPr>
          <a:xfrm>
            <a:off x="7687201" y="3719054"/>
            <a:ext cx="4076935" cy="3121170"/>
          </a:xfrm>
          <a:prstGeom prst="rect">
            <a:avLst/>
          </a:prstGeom>
        </p:spPr>
      </p:pic>
    </p:spTree>
    <p:extLst>
      <p:ext uri="{BB962C8B-B14F-4D97-AF65-F5344CB8AC3E}">
        <p14:creationId xmlns:p14="http://schemas.microsoft.com/office/powerpoint/2010/main" val="287133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erial photography, map, text&#10;&#10;Description automatically generated">
            <a:extLst>
              <a:ext uri="{FF2B5EF4-FFF2-40B4-BE49-F238E27FC236}">
                <a16:creationId xmlns:a16="http://schemas.microsoft.com/office/drawing/2014/main" id="{9E00B649-745A-899C-1F1A-E9E140B7D5FB}"/>
              </a:ext>
            </a:extLst>
          </p:cNvPr>
          <p:cNvPicPr>
            <a:picLocks noChangeAspect="1"/>
          </p:cNvPicPr>
          <p:nvPr/>
        </p:nvPicPr>
        <p:blipFill>
          <a:blip r:embed="rId2"/>
          <a:stretch>
            <a:fillRect/>
          </a:stretch>
        </p:blipFill>
        <p:spPr>
          <a:xfrm>
            <a:off x="442875" y="0"/>
            <a:ext cx="11306250" cy="6858000"/>
          </a:xfrm>
          <a:prstGeom prst="rect">
            <a:avLst/>
          </a:prstGeom>
        </p:spPr>
      </p:pic>
      <p:cxnSp>
        <p:nvCxnSpPr>
          <p:cNvPr id="7" name="Straight Arrow Connector 6">
            <a:extLst>
              <a:ext uri="{FF2B5EF4-FFF2-40B4-BE49-F238E27FC236}">
                <a16:creationId xmlns:a16="http://schemas.microsoft.com/office/drawing/2014/main" id="{A205C8E8-4ADD-EF41-7129-18C0C287178B}"/>
              </a:ext>
            </a:extLst>
          </p:cNvPr>
          <p:cNvCxnSpPr/>
          <p:nvPr/>
        </p:nvCxnSpPr>
        <p:spPr>
          <a:xfrm flipH="1">
            <a:off x="1568918" y="1193533"/>
            <a:ext cx="625642" cy="19250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7621F6-B322-CF08-A9B7-70BEE1765F17}"/>
              </a:ext>
            </a:extLst>
          </p:cNvPr>
          <p:cNvSpPr txBox="1"/>
          <p:nvPr/>
        </p:nvSpPr>
        <p:spPr>
          <a:xfrm>
            <a:off x="2148552" y="660017"/>
            <a:ext cx="2716746" cy="565146"/>
          </a:xfrm>
          <a:prstGeom prst="rect">
            <a:avLst/>
          </a:prstGeom>
          <a:solidFill>
            <a:srgbClr val="002060"/>
          </a:solid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$7 mn development 2022 – mixed use ‘passiv’ housing</a:t>
            </a:r>
          </a:p>
        </p:txBody>
      </p:sp>
    </p:spTree>
    <p:extLst>
      <p:ext uri="{BB962C8B-B14F-4D97-AF65-F5344CB8AC3E}">
        <p14:creationId xmlns:p14="http://schemas.microsoft.com/office/powerpoint/2010/main" val="31705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Housing</a:t>
            </a:r>
          </a:p>
        </p:txBody>
      </p:sp>
      <p:sp>
        <p:nvSpPr>
          <p:cNvPr id="6" name="Text Placeholder 5">
            <a:extLst>
              <a:ext uri="{FF2B5EF4-FFF2-40B4-BE49-F238E27FC236}">
                <a16:creationId xmlns:a16="http://schemas.microsoft.com/office/drawing/2014/main" id="{0C70AD03-90F1-C34B-D4EB-EA36AEA30B22}"/>
              </a:ext>
            </a:extLst>
          </p:cNvPr>
          <p:cNvSpPr>
            <a:spLocks noGrp="1"/>
          </p:cNvSpPr>
          <p:nvPr>
            <p:ph type="body" sz="quarter" idx="13"/>
          </p:nvPr>
        </p:nvSpPr>
        <p:spPr>
          <a:xfrm>
            <a:off x="694351" y="1581860"/>
            <a:ext cx="11366103" cy="5025974"/>
          </a:xfrm>
        </p:spPr>
        <p:txBody>
          <a:bodyPr>
            <a:normAutofit/>
          </a:bodyPr>
          <a:lstStyle/>
          <a:p>
            <a:pPr marL="342900" indent="-342900">
              <a:buFont typeface="Arial" panose="020B0604020202020204" pitchFamily="34" charset="0"/>
              <a:buChar char="•"/>
            </a:pPr>
            <a:r>
              <a:rPr lang="en-GB" sz="2400" dirty="0"/>
              <a:t>Layout required greater density &amp; building height (250 residential towers, ‘60s to ’15) – extreme stacking from Hong Kong (Newman &amp; ‘defensible space’)</a:t>
            </a:r>
          </a:p>
          <a:p>
            <a:pPr marL="342900" indent="-342900">
              <a:buFont typeface="Arial" panose="020B0604020202020204" pitchFamily="34" charset="0"/>
              <a:buChar char="•"/>
            </a:pPr>
            <a:r>
              <a:rPr lang="en-GB" sz="2400" dirty="0"/>
              <a:t>Urban infill (urban resurgence) while protecting views (view-based urbanism)</a:t>
            </a:r>
          </a:p>
          <a:p>
            <a:pPr marL="342900" indent="-342900">
              <a:buFont typeface="Arial" panose="020B0604020202020204" pitchFamily="34" charset="0"/>
              <a:buChar char="•"/>
            </a:pPr>
            <a:r>
              <a:rPr lang="en-GB" sz="2400" dirty="0"/>
              <a:t>Gentrification – Woodward’s building – subsidised housing &amp; lavish condos (sold out in 1 month) – 200 affordable homes (inclusionary zoning – 1988 – 20% affordable housing in rezoned neighbourhoods)</a:t>
            </a:r>
          </a:p>
          <a:p>
            <a:pPr marL="342900" indent="-342900">
              <a:buFont typeface="Arial" panose="020B0604020202020204" pitchFamily="34" charset="0"/>
              <a:buChar char="•"/>
            </a:pPr>
            <a:r>
              <a:rPr lang="en-GB" sz="2400" dirty="0"/>
              <a:t>Downtown core revitalized, school enrolment up 30%, </a:t>
            </a:r>
          </a:p>
          <a:p>
            <a:r>
              <a:rPr lang="en-GB" sz="2400" dirty="0"/>
              <a:t>    increase in active travel</a:t>
            </a:r>
          </a:p>
        </p:txBody>
      </p:sp>
      <p:pic>
        <p:nvPicPr>
          <p:cNvPr id="5" name="Picture 4" descr="A close-up of a sign&#10;&#10;Description automatically generated with medium confidence">
            <a:extLst>
              <a:ext uri="{FF2B5EF4-FFF2-40B4-BE49-F238E27FC236}">
                <a16:creationId xmlns:a16="http://schemas.microsoft.com/office/drawing/2014/main" id="{3761A209-B154-B05B-762D-7A81385FE41F}"/>
              </a:ext>
            </a:extLst>
          </p:cNvPr>
          <p:cNvPicPr>
            <a:picLocks noChangeAspect="1"/>
          </p:cNvPicPr>
          <p:nvPr/>
        </p:nvPicPr>
        <p:blipFill>
          <a:blip r:embed="rId2"/>
          <a:stretch>
            <a:fillRect/>
          </a:stretch>
        </p:blipFill>
        <p:spPr>
          <a:xfrm>
            <a:off x="9661584" y="3610412"/>
            <a:ext cx="2398871" cy="3112181"/>
          </a:xfrm>
          <a:prstGeom prst="rect">
            <a:avLst/>
          </a:prstGeom>
        </p:spPr>
      </p:pic>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2" y="4787654"/>
            <a:ext cx="10200810" cy="20729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Housing Vancouver (2018-2027) is strategy to address Vancouver’s housing crisis, targeting 72,000 new homes over 10 years</a:t>
            </a:r>
          </a:p>
          <a:p>
            <a:pPr marL="342900" indent="-342900">
              <a:buFont typeface="Arial" panose="020B0604020202020204" pitchFamily="34" charset="0"/>
              <a:buChar char="•"/>
            </a:pPr>
            <a:r>
              <a:rPr lang="en-US" sz="2400" dirty="0"/>
              <a:t>Social &amp; Supportive housing, purpose-built rental, condos, laneway houses (legal 2009), coach houses, townhouses</a:t>
            </a:r>
          </a:p>
          <a:p>
            <a:pPr marL="342900" indent="-342900">
              <a:buFont typeface="Arial" panose="020B0604020202020204" pitchFamily="34" charset="0"/>
              <a:buChar char="•"/>
            </a:pPr>
            <a:r>
              <a:rPr lang="en-US" sz="2400" dirty="0"/>
              <a:t>“Missing Middle” housing (multiplexes) with up to 6 units per lot! </a:t>
            </a:r>
          </a:p>
          <a:p>
            <a:pPr marL="342900" indent="-342900">
              <a:buFont typeface="Arial" panose="020B0604020202020204" pitchFamily="34" charset="0"/>
              <a:buChar char="•"/>
            </a:pPr>
            <a:endParaRPr lang="en-GB" sz="2400" dirty="0"/>
          </a:p>
        </p:txBody>
      </p:sp>
      <p:pic>
        <p:nvPicPr>
          <p:cNvPr id="9" name="Picture 8" descr="A picture containing black, darkness&#10;&#10;Description automatically generated">
            <a:extLst>
              <a:ext uri="{FF2B5EF4-FFF2-40B4-BE49-F238E27FC236}">
                <a16:creationId xmlns:a16="http://schemas.microsoft.com/office/drawing/2014/main" id="{A41DDA76-53F9-54BF-918F-0A573EAEED95}"/>
              </a:ext>
            </a:extLst>
          </p:cNvPr>
          <p:cNvPicPr>
            <a:picLocks noChangeAspect="1"/>
          </p:cNvPicPr>
          <p:nvPr/>
        </p:nvPicPr>
        <p:blipFill rotWithShape="1">
          <a:blip r:embed="rId3"/>
          <a:srcRect l="19020" t="12686" r="18267" b="32457"/>
          <a:stretch/>
        </p:blipFill>
        <p:spPr>
          <a:xfrm>
            <a:off x="10714534" y="137348"/>
            <a:ext cx="1291035" cy="1129313"/>
          </a:xfrm>
          <a:prstGeom prst="rect">
            <a:avLst/>
          </a:prstGeom>
        </p:spPr>
      </p:pic>
    </p:spTree>
    <p:extLst>
      <p:ext uri="{BB962C8B-B14F-4D97-AF65-F5344CB8AC3E}">
        <p14:creationId xmlns:p14="http://schemas.microsoft.com/office/powerpoint/2010/main" val="100619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Housing</a:t>
            </a:r>
          </a:p>
        </p:txBody>
      </p:sp>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2" y="1406112"/>
            <a:ext cx="10200810" cy="209169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Foreign Buyers Tax @ 20% (2016)</a:t>
            </a:r>
          </a:p>
          <a:p>
            <a:pPr marL="342900" indent="-342900">
              <a:buFont typeface="Arial" panose="020B0604020202020204" pitchFamily="34" charset="0"/>
              <a:buChar char="•"/>
            </a:pPr>
            <a:r>
              <a:rPr lang="en-US" sz="2400" dirty="0"/>
              <a:t>Empty homes tax @ 1% tax of value </a:t>
            </a:r>
          </a:p>
          <a:p>
            <a:pPr marL="342900" indent="-342900">
              <a:buFont typeface="Arial" panose="020B0604020202020204" pitchFamily="34" charset="0"/>
              <a:buChar char="•"/>
            </a:pPr>
            <a:r>
              <a:rPr lang="en-US" sz="2400" dirty="0">
                <a:hlinkClick r:id="rId2"/>
              </a:rPr>
              <a:t>Vancouver Affordable Housing Agency (VAHA)</a:t>
            </a:r>
            <a:endParaRPr lang="en-US" sz="2400" dirty="0"/>
          </a:p>
          <a:p>
            <a:pPr marL="342900" indent="-342900">
              <a:buFont typeface="Arial" panose="020B0604020202020204" pitchFamily="34" charset="0"/>
              <a:buChar char="•"/>
            </a:pPr>
            <a:r>
              <a:rPr lang="en-US" sz="2400" dirty="0"/>
              <a:t>“If we are going to put British Columbians first, and that is what we are intending to do, we need to make sure we do everything we can to try and keep housing affordable,” Christy Clark, BC premier</a:t>
            </a:r>
          </a:p>
        </p:txBody>
      </p:sp>
      <p:pic>
        <p:nvPicPr>
          <p:cNvPr id="9" name="Picture 8" descr="A picture containing text, map, screenshot, font&#10;&#10;Description automatically generated">
            <a:extLst>
              <a:ext uri="{FF2B5EF4-FFF2-40B4-BE49-F238E27FC236}">
                <a16:creationId xmlns:a16="http://schemas.microsoft.com/office/drawing/2014/main" id="{3781566F-BE80-04D7-30CD-E03E224BB3F2}"/>
              </a:ext>
            </a:extLst>
          </p:cNvPr>
          <p:cNvPicPr>
            <a:picLocks noChangeAspect="1"/>
          </p:cNvPicPr>
          <p:nvPr/>
        </p:nvPicPr>
        <p:blipFill>
          <a:blip r:embed="rId3"/>
          <a:stretch>
            <a:fillRect/>
          </a:stretch>
        </p:blipFill>
        <p:spPr>
          <a:xfrm>
            <a:off x="295815" y="3631803"/>
            <a:ext cx="7011119" cy="3147992"/>
          </a:xfrm>
          <a:prstGeom prst="rect">
            <a:avLst/>
          </a:prstGeom>
        </p:spPr>
      </p:pic>
      <p:pic>
        <p:nvPicPr>
          <p:cNvPr id="11" name="Picture 10" descr="A close-up of a map&#10;&#10;Description automatically generated with low confidence">
            <a:extLst>
              <a:ext uri="{FF2B5EF4-FFF2-40B4-BE49-F238E27FC236}">
                <a16:creationId xmlns:a16="http://schemas.microsoft.com/office/drawing/2014/main" id="{712861F2-6149-519C-1D24-946C41E91D68}"/>
              </a:ext>
            </a:extLst>
          </p:cNvPr>
          <p:cNvPicPr>
            <a:picLocks noChangeAspect="1"/>
          </p:cNvPicPr>
          <p:nvPr/>
        </p:nvPicPr>
        <p:blipFill rotWithShape="1">
          <a:blip r:embed="rId4"/>
          <a:srcRect t="22850"/>
          <a:stretch/>
        </p:blipFill>
        <p:spPr>
          <a:xfrm>
            <a:off x="6554803" y="4030462"/>
            <a:ext cx="5341381" cy="2757490"/>
          </a:xfrm>
          <a:prstGeom prst="rect">
            <a:avLst/>
          </a:prstGeom>
        </p:spPr>
      </p:pic>
      <p:cxnSp>
        <p:nvCxnSpPr>
          <p:cNvPr id="13" name="Straight Arrow Connector 12">
            <a:extLst>
              <a:ext uri="{FF2B5EF4-FFF2-40B4-BE49-F238E27FC236}">
                <a16:creationId xmlns:a16="http://schemas.microsoft.com/office/drawing/2014/main" id="{9021DE39-20BE-4ADA-A041-E9BD416895AB}"/>
              </a:ext>
            </a:extLst>
          </p:cNvPr>
          <p:cNvCxnSpPr>
            <a:cxnSpLocks/>
          </p:cNvCxnSpPr>
          <p:nvPr/>
        </p:nvCxnSpPr>
        <p:spPr>
          <a:xfrm flipV="1">
            <a:off x="3542097" y="4242221"/>
            <a:ext cx="3012706" cy="258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picture containing black, darkness&#10;&#10;Description automatically generated">
            <a:extLst>
              <a:ext uri="{FF2B5EF4-FFF2-40B4-BE49-F238E27FC236}">
                <a16:creationId xmlns:a16="http://schemas.microsoft.com/office/drawing/2014/main" id="{A6C09FB7-2555-167E-ECCE-6799F84ADC69}"/>
              </a:ext>
            </a:extLst>
          </p:cNvPr>
          <p:cNvPicPr>
            <a:picLocks noChangeAspect="1"/>
          </p:cNvPicPr>
          <p:nvPr/>
        </p:nvPicPr>
        <p:blipFill rotWithShape="1">
          <a:blip r:embed="rId5"/>
          <a:srcRect l="19020" t="12686" r="18267" b="32457"/>
          <a:stretch/>
        </p:blipFill>
        <p:spPr>
          <a:xfrm>
            <a:off x="10714534" y="137348"/>
            <a:ext cx="1291035" cy="1129313"/>
          </a:xfrm>
          <a:prstGeom prst="rect">
            <a:avLst/>
          </a:prstGeom>
        </p:spPr>
      </p:pic>
    </p:spTree>
    <p:extLst>
      <p:ext uri="{BB962C8B-B14F-4D97-AF65-F5344CB8AC3E}">
        <p14:creationId xmlns:p14="http://schemas.microsoft.com/office/powerpoint/2010/main" val="3847903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Transport</a:t>
            </a:r>
          </a:p>
        </p:txBody>
      </p:sp>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1" y="1406112"/>
            <a:ext cx="11304991" cy="5390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Vancouver’s density is largely responsible to policies on transport</a:t>
            </a:r>
          </a:p>
          <a:p>
            <a:pPr marL="342900" indent="-342900">
              <a:buFont typeface="Arial" panose="020B0604020202020204" pitchFamily="34" charset="0"/>
              <a:buChar char="•"/>
            </a:pPr>
            <a:r>
              <a:rPr lang="en-GB" sz="2400" dirty="0"/>
              <a:t>1967 – dying CBD, overcrowded, high car ownership, inner city decline</a:t>
            </a:r>
          </a:p>
          <a:p>
            <a:pPr marL="342900" indent="-342900">
              <a:buFont typeface="Arial" panose="020B0604020202020204" pitchFamily="34" charset="0"/>
              <a:buChar char="•"/>
            </a:pPr>
            <a:r>
              <a:rPr lang="en-GB" sz="2400" dirty="0"/>
              <a:t>Le Corbusier and Moses approach of ‘blank slate’ and start again</a:t>
            </a:r>
          </a:p>
          <a:p>
            <a:pPr marL="342900" indent="-342900">
              <a:buFont typeface="Arial" panose="020B0604020202020204" pitchFamily="34" charset="0"/>
              <a:buChar char="•"/>
            </a:pPr>
            <a:r>
              <a:rPr lang="en-GB" sz="2400" dirty="0">
                <a:hlinkClick r:id="rId2"/>
              </a:rPr>
              <a:t>Protests</a:t>
            </a:r>
            <a:r>
              <a:rPr lang="en-GB" sz="2400" dirty="0"/>
              <a:t> to freeway that would destroy Chinatown </a:t>
            </a:r>
          </a:p>
          <a:p>
            <a:pPr marL="342900" indent="-342900">
              <a:buFont typeface="Arial" panose="020B0604020202020204" pitchFamily="34" charset="0"/>
              <a:buChar char="•"/>
            </a:pPr>
            <a:r>
              <a:rPr lang="en-GB" sz="2400" b="1" dirty="0"/>
              <a:t>Electric</a:t>
            </a:r>
            <a:r>
              <a:rPr lang="en-GB" sz="2400" dirty="0"/>
              <a:t> streetcars ~1890 saw neighbourhoods spring up around stops</a:t>
            </a:r>
          </a:p>
          <a:p>
            <a:pPr marL="342900" indent="-342900">
              <a:buFont typeface="Arial" panose="020B0604020202020204" pitchFamily="34" charset="0"/>
              <a:buChar char="•"/>
            </a:pPr>
            <a:r>
              <a:rPr lang="en-GB" sz="2400" dirty="0"/>
              <a:t>1950s end of the line (!) due to high costs </a:t>
            </a:r>
          </a:p>
          <a:p>
            <a:pPr marL="342900" indent="-342900">
              <a:buFont typeface="Arial" panose="020B0604020202020204" pitchFamily="34" charset="0"/>
              <a:buChar char="•"/>
            </a:pPr>
            <a:r>
              <a:rPr lang="en-GB" sz="2400" dirty="0"/>
              <a:t>“Rails-to-Rubbers” – adoption of bus network. </a:t>
            </a:r>
          </a:p>
          <a:p>
            <a:pPr marL="342900" indent="-342900">
              <a:buFont typeface="Arial" panose="020B0604020202020204" pitchFamily="34" charset="0"/>
              <a:buChar char="•"/>
            </a:pPr>
            <a:r>
              <a:rPr lang="en-GB" sz="2400" dirty="0"/>
              <a:t>Also SkyTrain (rapid transit), SeaBus and </a:t>
            </a:r>
            <a:r>
              <a:rPr lang="en-US" sz="2400" dirty="0"/>
              <a:t>West Coast Express (commuter rail)</a:t>
            </a:r>
            <a:endParaRPr lang="en-GB" sz="2400" dirty="0"/>
          </a:p>
          <a:p>
            <a:pPr marL="342900" indent="-342900">
              <a:buFont typeface="Arial" panose="020B0604020202020204" pitchFamily="34" charset="0"/>
              <a:buChar char="•"/>
            </a:pPr>
            <a:r>
              <a:rPr lang="en-GB" sz="2400" dirty="0"/>
              <a:t>Active Travel </a:t>
            </a:r>
          </a:p>
          <a:p>
            <a:pPr marL="342900" indent="-342900">
              <a:buFont typeface="Arial" panose="020B0604020202020204" pitchFamily="34" charset="0"/>
              <a:buChar char="•"/>
            </a:pPr>
            <a:r>
              <a:rPr lang="en-GB" sz="2400" dirty="0"/>
              <a:t>Car pooling (Modo the Car Co-op)</a:t>
            </a:r>
          </a:p>
          <a:p>
            <a:pPr marL="342900" indent="-342900">
              <a:buFont typeface="Arial" panose="020B0604020202020204" pitchFamily="34" charset="0"/>
              <a:buChar char="•"/>
            </a:pPr>
            <a:r>
              <a:rPr lang="en-GB" sz="2400" dirty="0"/>
              <a:t>Cars slowed down (signals, crosswalks, traffic lights) – car parks transformed!</a:t>
            </a:r>
          </a:p>
        </p:txBody>
      </p:sp>
      <p:pic>
        <p:nvPicPr>
          <p:cNvPr id="4" name="Picture 3" descr="A train on a bridge&#10;&#10;Description automatically generated with low confidence">
            <a:extLst>
              <a:ext uri="{FF2B5EF4-FFF2-40B4-BE49-F238E27FC236}">
                <a16:creationId xmlns:a16="http://schemas.microsoft.com/office/drawing/2014/main" id="{988F2D95-7354-B51A-E25C-3570BDD7BD41}"/>
              </a:ext>
            </a:extLst>
          </p:cNvPr>
          <p:cNvPicPr>
            <a:picLocks noChangeAspect="1"/>
          </p:cNvPicPr>
          <p:nvPr/>
        </p:nvPicPr>
        <p:blipFill>
          <a:blip r:embed="rId3"/>
          <a:stretch>
            <a:fillRect/>
          </a:stretch>
        </p:blipFill>
        <p:spPr>
          <a:xfrm>
            <a:off x="9942990" y="195425"/>
            <a:ext cx="2056352" cy="1229967"/>
          </a:xfrm>
          <a:prstGeom prst="rect">
            <a:avLst/>
          </a:prstGeom>
        </p:spPr>
      </p:pic>
    </p:spTree>
    <p:extLst>
      <p:ext uri="{BB962C8B-B14F-4D97-AF65-F5344CB8AC3E}">
        <p14:creationId xmlns:p14="http://schemas.microsoft.com/office/powerpoint/2010/main" val="319154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Description automatically generated with low confidence">
            <a:extLst>
              <a:ext uri="{FF2B5EF4-FFF2-40B4-BE49-F238E27FC236}">
                <a16:creationId xmlns:a16="http://schemas.microsoft.com/office/drawing/2014/main" id="{04673B56-007C-762F-9627-10EA24FB3E78}"/>
              </a:ext>
            </a:extLst>
          </p:cNvPr>
          <p:cNvPicPr>
            <a:picLocks noChangeAspect="1"/>
          </p:cNvPicPr>
          <p:nvPr/>
        </p:nvPicPr>
        <p:blipFill>
          <a:blip r:embed="rId2"/>
          <a:stretch>
            <a:fillRect/>
          </a:stretch>
        </p:blipFill>
        <p:spPr>
          <a:xfrm>
            <a:off x="1549334" y="0"/>
            <a:ext cx="9093332" cy="6858000"/>
          </a:xfrm>
          <a:prstGeom prst="rect">
            <a:avLst/>
          </a:prstGeom>
        </p:spPr>
      </p:pic>
      <p:pic>
        <p:nvPicPr>
          <p:cNvPr id="7" name="Picture 6" descr="A map of a bus schedule&#10;&#10;Description automatically generated with medium confidence">
            <a:extLst>
              <a:ext uri="{FF2B5EF4-FFF2-40B4-BE49-F238E27FC236}">
                <a16:creationId xmlns:a16="http://schemas.microsoft.com/office/drawing/2014/main" id="{A9F4175F-5B67-D323-A057-22A5D00E21C1}"/>
              </a:ext>
            </a:extLst>
          </p:cNvPr>
          <p:cNvPicPr>
            <a:picLocks noChangeAspect="1"/>
          </p:cNvPicPr>
          <p:nvPr/>
        </p:nvPicPr>
        <p:blipFill>
          <a:blip r:embed="rId3"/>
          <a:stretch>
            <a:fillRect/>
          </a:stretch>
        </p:blipFill>
        <p:spPr>
          <a:xfrm>
            <a:off x="1933238" y="336430"/>
            <a:ext cx="8325524" cy="6185140"/>
          </a:xfrm>
          <a:prstGeom prst="rect">
            <a:avLst/>
          </a:prstGeom>
        </p:spPr>
      </p:pic>
      <p:pic>
        <p:nvPicPr>
          <p:cNvPr id="11" name="Picture 10" descr="A picture containing text, map, screenshot, font&#10;&#10;Description automatically generated">
            <a:extLst>
              <a:ext uri="{FF2B5EF4-FFF2-40B4-BE49-F238E27FC236}">
                <a16:creationId xmlns:a16="http://schemas.microsoft.com/office/drawing/2014/main" id="{720524B7-E09E-7AEF-2D2C-26D3AC2C764A}"/>
              </a:ext>
            </a:extLst>
          </p:cNvPr>
          <p:cNvPicPr>
            <a:picLocks noChangeAspect="1"/>
          </p:cNvPicPr>
          <p:nvPr/>
        </p:nvPicPr>
        <p:blipFill>
          <a:blip r:embed="rId4"/>
          <a:stretch>
            <a:fillRect/>
          </a:stretch>
        </p:blipFill>
        <p:spPr>
          <a:xfrm>
            <a:off x="1238250" y="1109662"/>
            <a:ext cx="9715500" cy="4638675"/>
          </a:xfrm>
          <a:prstGeom prst="rect">
            <a:avLst/>
          </a:prstGeom>
        </p:spPr>
      </p:pic>
      <p:pic>
        <p:nvPicPr>
          <p:cNvPr id="13" name="Picture 12" descr="A picture containing text, map, diagram, atlas&#10;&#10;Description automatically generated">
            <a:extLst>
              <a:ext uri="{FF2B5EF4-FFF2-40B4-BE49-F238E27FC236}">
                <a16:creationId xmlns:a16="http://schemas.microsoft.com/office/drawing/2014/main" id="{E0F34E87-D9DE-EED6-8F80-6F8AC8428C86}"/>
              </a:ext>
            </a:extLst>
          </p:cNvPr>
          <p:cNvPicPr>
            <a:picLocks noChangeAspect="1"/>
          </p:cNvPicPr>
          <p:nvPr/>
        </p:nvPicPr>
        <p:blipFill>
          <a:blip r:embed="rId5"/>
          <a:stretch>
            <a:fillRect/>
          </a:stretch>
        </p:blipFill>
        <p:spPr>
          <a:xfrm>
            <a:off x="1588698" y="0"/>
            <a:ext cx="9014604" cy="6858000"/>
          </a:xfrm>
          <a:prstGeom prst="rect">
            <a:avLst/>
          </a:prstGeom>
        </p:spPr>
      </p:pic>
      <p:pic>
        <p:nvPicPr>
          <p:cNvPr id="15" name="Picture 14" descr="A map of a transit network&#10;&#10;Description automatically generated with low confidence">
            <a:extLst>
              <a:ext uri="{FF2B5EF4-FFF2-40B4-BE49-F238E27FC236}">
                <a16:creationId xmlns:a16="http://schemas.microsoft.com/office/drawing/2014/main" id="{09C8A611-9417-FD94-26C1-E55471B8411C}"/>
              </a:ext>
            </a:extLst>
          </p:cNvPr>
          <p:cNvPicPr>
            <a:picLocks noChangeAspect="1"/>
          </p:cNvPicPr>
          <p:nvPr/>
        </p:nvPicPr>
        <p:blipFill>
          <a:blip r:embed="rId6"/>
          <a:stretch>
            <a:fillRect/>
          </a:stretch>
        </p:blipFill>
        <p:spPr>
          <a:xfrm>
            <a:off x="2643779" y="0"/>
            <a:ext cx="6904442" cy="6858000"/>
          </a:xfrm>
          <a:prstGeom prst="rect">
            <a:avLst/>
          </a:prstGeom>
        </p:spPr>
      </p:pic>
      <p:pic>
        <p:nvPicPr>
          <p:cNvPr id="17" name="Picture 16" descr="A map of the city&#10;&#10;Description automatically generated with low confidence">
            <a:extLst>
              <a:ext uri="{FF2B5EF4-FFF2-40B4-BE49-F238E27FC236}">
                <a16:creationId xmlns:a16="http://schemas.microsoft.com/office/drawing/2014/main" id="{C22E49AA-292A-7DD6-3F0C-F525C503FE75}"/>
              </a:ext>
            </a:extLst>
          </p:cNvPr>
          <p:cNvPicPr>
            <a:picLocks noChangeAspect="1"/>
          </p:cNvPicPr>
          <p:nvPr/>
        </p:nvPicPr>
        <p:blipFill>
          <a:blip r:embed="rId7"/>
          <a:stretch>
            <a:fillRect/>
          </a:stretch>
        </p:blipFill>
        <p:spPr>
          <a:xfrm>
            <a:off x="3339982" y="0"/>
            <a:ext cx="5512037" cy="6858000"/>
          </a:xfrm>
          <a:prstGeom prst="rect">
            <a:avLst/>
          </a:prstGeom>
        </p:spPr>
      </p:pic>
      <p:pic>
        <p:nvPicPr>
          <p:cNvPr id="19" name="Picture 18" descr="A picture containing map, atlas, text&#10;&#10;Description automatically generated">
            <a:extLst>
              <a:ext uri="{FF2B5EF4-FFF2-40B4-BE49-F238E27FC236}">
                <a16:creationId xmlns:a16="http://schemas.microsoft.com/office/drawing/2014/main" id="{4A55BADC-590A-A1CD-85B1-F7FB0D331761}"/>
              </a:ext>
            </a:extLst>
          </p:cNvPr>
          <p:cNvPicPr>
            <a:picLocks noChangeAspect="1"/>
          </p:cNvPicPr>
          <p:nvPr/>
        </p:nvPicPr>
        <p:blipFill>
          <a:blip r:embed="rId8"/>
          <a:stretch>
            <a:fillRect/>
          </a:stretch>
        </p:blipFill>
        <p:spPr>
          <a:xfrm>
            <a:off x="1601391" y="0"/>
            <a:ext cx="8989219" cy="6858000"/>
          </a:xfrm>
          <a:prstGeom prst="rect">
            <a:avLst/>
          </a:prstGeom>
        </p:spPr>
      </p:pic>
      <p:sp>
        <p:nvSpPr>
          <p:cNvPr id="3" name="TextBox 2">
            <a:extLst>
              <a:ext uri="{FF2B5EF4-FFF2-40B4-BE49-F238E27FC236}">
                <a16:creationId xmlns:a16="http://schemas.microsoft.com/office/drawing/2014/main" id="{6A7A5AC7-D0AF-58E3-0A6C-2C001A5CBD9D}"/>
              </a:ext>
            </a:extLst>
          </p:cNvPr>
          <p:cNvSpPr txBox="1"/>
          <p:nvPr/>
        </p:nvSpPr>
        <p:spPr>
          <a:xfrm>
            <a:off x="1480" y="6488667"/>
            <a:ext cx="3031536" cy="369332"/>
          </a:xfrm>
          <a:prstGeom prst="rect">
            <a:avLst/>
          </a:prstGeom>
          <a:solidFill>
            <a:schemeClr val="bg1"/>
          </a:solidFill>
        </p:spPr>
        <p:txBody>
          <a:bodyPr wrap="none">
            <a:spAutoFit/>
          </a:bodyPr>
          <a:lstStyle/>
          <a:p>
            <a:r>
              <a:rPr lang="en-GB" dirty="0">
                <a:latin typeface="Arial" panose="020B0604020202020204" pitchFamily="34" charset="0"/>
                <a:cs typeface="Arial" panose="020B0604020202020204" pitchFamily="34" charset="0"/>
                <a:hlinkClick r:id="rId9"/>
              </a:rPr>
              <a:t>Vancouver BC - Walk Score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5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Transport</a:t>
            </a:r>
          </a:p>
        </p:txBody>
      </p:sp>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1" y="1406112"/>
            <a:ext cx="11304991" cy="54518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t>“Sustainable Commuting”</a:t>
            </a:r>
          </a:p>
          <a:p>
            <a:pPr marL="1028700" lvl="1" indent="-342900"/>
            <a:r>
              <a:rPr lang="en-GB" sz="2100" dirty="0">
                <a:latin typeface="Arial" panose="020B0604020202020204" pitchFamily="34" charset="0"/>
                <a:cs typeface="Arial" panose="020B0604020202020204" pitchFamily="34" charset="0"/>
              </a:rPr>
              <a:t>Rebates on transit passes</a:t>
            </a:r>
          </a:p>
          <a:p>
            <a:pPr marL="1028700" lvl="1" indent="-342900"/>
            <a:r>
              <a:rPr lang="en-GB" sz="2100" dirty="0">
                <a:latin typeface="Arial" panose="020B0604020202020204" pitchFamily="34" charset="0"/>
                <a:cs typeface="Arial" panose="020B0604020202020204" pitchFamily="34" charset="0"/>
              </a:rPr>
              <a:t>Incentives and reserved parking for shared transport</a:t>
            </a:r>
          </a:p>
          <a:p>
            <a:pPr marL="1028700" lvl="1" indent="-342900"/>
            <a:r>
              <a:rPr lang="en-GB" sz="2100" dirty="0">
                <a:latin typeface="Arial" panose="020B0604020202020204" pitchFamily="34" charset="0"/>
                <a:cs typeface="Arial" panose="020B0604020202020204" pitchFamily="34" charset="0"/>
              </a:rPr>
              <a:t>Incentives for active travel</a:t>
            </a:r>
          </a:p>
          <a:p>
            <a:pPr marL="1028700" lvl="1" indent="-342900"/>
            <a:r>
              <a:rPr lang="en-GB" sz="2100" dirty="0">
                <a:latin typeface="Arial" panose="020B0604020202020204" pitchFamily="34" charset="0"/>
                <a:cs typeface="Arial" panose="020B0604020202020204" pitchFamily="34" charset="0"/>
              </a:rPr>
              <a:t>Guaranteed Ride Home program for emergencies</a:t>
            </a:r>
          </a:p>
          <a:p>
            <a:pPr marL="1028700" lvl="1" indent="-342900"/>
            <a:r>
              <a:rPr lang="en-GB" sz="2100" dirty="0">
                <a:latin typeface="Arial" panose="020B0604020202020204" pitchFamily="34" charset="0"/>
                <a:cs typeface="Arial" panose="020B0604020202020204" pitchFamily="34" charset="0"/>
              </a:rPr>
              <a:t>Funded through paid parking at market rates for employees at City Hall lots</a:t>
            </a:r>
          </a:p>
          <a:p>
            <a:pPr marL="342900" indent="-342900">
              <a:buFont typeface="Arial" panose="020B0604020202020204" pitchFamily="34" charset="0"/>
              <a:buChar char="•"/>
            </a:pPr>
            <a:r>
              <a:rPr lang="en-US" sz="2400" dirty="0"/>
              <a:t>2030 targets</a:t>
            </a:r>
          </a:p>
          <a:p>
            <a:pPr marL="1028700" lvl="1" indent="-342900"/>
            <a:r>
              <a:rPr lang="en-US" sz="2100" dirty="0">
                <a:latin typeface="Arial" panose="020B0604020202020204" pitchFamily="34" charset="0"/>
                <a:cs typeface="Arial" panose="020B0604020202020204" pitchFamily="34" charset="0"/>
              </a:rPr>
              <a:t>2/3 of trips in Vancouver by active travel / transit</a:t>
            </a:r>
          </a:p>
          <a:p>
            <a:pPr marL="1028700" lvl="1" indent="-342900"/>
            <a:r>
              <a:rPr lang="en-US" sz="2100" dirty="0">
                <a:latin typeface="Arial" panose="020B0604020202020204" pitchFamily="34" charset="0"/>
                <a:cs typeface="Arial" panose="020B0604020202020204" pitchFamily="34" charset="0"/>
              </a:rPr>
              <a:t>50% of kilometres driven on Vancouver's roads will be by zero emission vehicles</a:t>
            </a:r>
          </a:p>
          <a:p>
            <a:pPr marL="342900" lvl="1" indent="-342900">
              <a:spcBef>
                <a:spcPts val="1000"/>
              </a:spcBef>
            </a:pPr>
            <a:r>
              <a:rPr lang="en-US" dirty="0">
                <a:latin typeface="Arial" panose="020B0604020202020204" pitchFamily="34" charset="0"/>
                <a:cs typeface="Arial" panose="020B0604020202020204" pitchFamily="34" charset="0"/>
                <a:hlinkClick r:id="rId2"/>
              </a:rPr>
              <a:t>2040 vision</a:t>
            </a:r>
            <a:endParaRPr lang="en-US" dirty="0">
              <a:latin typeface="Arial" panose="020B0604020202020204" pitchFamily="34" charset="0"/>
              <a:cs typeface="Arial" panose="020B0604020202020204" pitchFamily="34" charset="0"/>
            </a:endParaRPr>
          </a:p>
          <a:p>
            <a:pPr marL="1028700" lvl="1" indent="-342900"/>
            <a:r>
              <a:rPr lang="en-US" sz="2100" dirty="0">
                <a:latin typeface="Arial" panose="020B0604020202020204" pitchFamily="34" charset="0"/>
                <a:cs typeface="Arial" panose="020B0604020202020204" pitchFamily="34" charset="0"/>
              </a:rPr>
              <a:t>Vehicle Kilometre Travelled (VKT) decrease (e.g., bulk transit up). </a:t>
            </a:r>
          </a:p>
          <a:p>
            <a:pPr marL="1028700" lvl="1" indent="-342900"/>
            <a:r>
              <a:rPr lang="en-US" sz="2100" dirty="0">
                <a:latin typeface="Arial" panose="020B0604020202020204" pitchFamily="34" charset="0"/>
                <a:cs typeface="Arial" panose="020B0604020202020204" pitchFamily="34" charset="0"/>
              </a:rPr>
              <a:t>Greater provision of EV charging </a:t>
            </a:r>
          </a:p>
          <a:p>
            <a:pPr marL="1028700" lvl="1" indent="-342900"/>
            <a:r>
              <a:rPr lang="en-GB" sz="2100" dirty="0">
                <a:latin typeface="Arial" panose="020B0604020202020204" pitchFamily="34" charset="0"/>
                <a:cs typeface="Arial" panose="020B0604020202020204" pitchFamily="34" charset="0"/>
              </a:rPr>
              <a:t>Battery-operated and emission-free plane from Fraser Island</a:t>
            </a:r>
          </a:p>
          <a:p>
            <a:pPr marL="342900" lvl="1" indent="-342900">
              <a:spcBef>
                <a:spcPts val="1000"/>
              </a:spcBef>
            </a:pPr>
            <a:r>
              <a:rPr lang="en-US" dirty="0">
                <a:latin typeface="Arial" panose="020B0604020202020204" pitchFamily="34" charset="0"/>
                <a:cs typeface="Arial" panose="020B0604020202020204" pitchFamily="34" charset="0"/>
              </a:rPr>
              <a:t>Similar in many ways to 15 minute cities</a:t>
            </a:r>
            <a:endParaRPr lang="en-GB" sz="2100" dirty="0">
              <a:latin typeface="Arial" panose="020B0604020202020204" pitchFamily="34" charset="0"/>
              <a:cs typeface="Arial" panose="020B0604020202020204" pitchFamily="34" charset="0"/>
            </a:endParaRPr>
          </a:p>
        </p:txBody>
      </p:sp>
      <p:pic>
        <p:nvPicPr>
          <p:cNvPr id="3" name="Picture 2" descr="A picture containing black, darkness&#10;&#10;Description automatically generated">
            <a:extLst>
              <a:ext uri="{FF2B5EF4-FFF2-40B4-BE49-F238E27FC236}">
                <a16:creationId xmlns:a16="http://schemas.microsoft.com/office/drawing/2014/main" id="{949671CC-2A91-6EF4-142E-F41FC2A1539F}"/>
              </a:ext>
            </a:extLst>
          </p:cNvPr>
          <p:cNvPicPr>
            <a:picLocks noChangeAspect="1"/>
          </p:cNvPicPr>
          <p:nvPr/>
        </p:nvPicPr>
        <p:blipFill rotWithShape="1">
          <a:blip r:embed="rId3"/>
          <a:srcRect l="5839" r="8148" b="19155"/>
          <a:stretch/>
        </p:blipFill>
        <p:spPr>
          <a:xfrm>
            <a:off x="10800062" y="177341"/>
            <a:ext cx="1199280" cy="1127211"/>
          </a:xfrm>
          <a:prstGeom prst="rect">
            <a:avLst/>
          </a:prstGeom>
        </p:spPr>
      </p:pic>
    </p:spTree>
    <p:extLst>
      <p:ext uri="{BB962C8B-B14F-4D97-AF65-F5344CB8AC3E}">
        <p14:creationId xmlns:p14="http://schemas.microsoft.com/office/powerpoint/2010/main" val="73279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screenshot, font, number&#10;&#10;Description automatically generated">
            <a:extLst>
              <a:ext uri="{FF2B5EF4-FFF2-40B4-BE49-F238E27FC236}">
                <a16:creationId xmlns:a16="http://schemas.microsoft.com/office/drawing/2014/main" id="{408D398B-1257-BA8E-AD48-357D17CED555}"/>
              </a:ext>
            </a:extLst>
          </p:cNvPr>
          <p:cNvPicPr>
            <a:picLocks noChangeAspect="1"/>
          </p:cNvPicPr>
          <p:nvPr/>
        </p:nvPicPr>
        <p:blipFill>
          <a:blip r:embed="rId2"/>
          <a:stretch>
            <a:fillRect/>
          </a:stretch>
        </p:blipFill>
        <p:spPr>
          <a:xfrm>
            <a:off x="6312994" y="2681503"/>
            <a:ext cx="4535519" cy="3096148"/>
          </a:xfrm>
          <a:prstGeom prst="rect">
            <a:avLst/>
          </a:prstGeom>
        </p:spPr>
      </p:pic>
      <p:pic>
        <p:nvPicPr>
          <p:cNvPr id="4" name="Picture 3" descr="A picture containing text, screenshot, font, number&#10;&#10;Description automatically generated">
            <a:extLst>
              <a:ext uri="{FF2B5EF4-FFF2-40B4-BE49-F238E27FC236}">
                <a16:creationId xmlns:a16="http://schemas.microsoft.com/office/drawing/2014/main" id="{6F7110DF-F6AE-9782-87DE-56356C21B2C5}"/>
              </a:ext>
            </a:extLst>
          </p:cNvPr>
          <p:cNvPicPr>
            <a:picLocks noChangeAspect="1"/>
          </p:cNvPicPr>
          <p:nvPr/>
        </p:nvPicPr>
        <p:blipFill>
          <a:blip r:embed="rId3"/>
          <a:stretch>
            <a:fillRect/>
          </a:stretch>
        </p:blipFill>
        <p:spPr>
          <a:xfrm>
            <a:off x="1470816" y="1232028"/>
            <a:ext cx="3823238" cy="5557422"/>
          </a:xfrm>
          <a:prstGeom prst="rect">
            <a:avLst/>
          </a:prstGeom>
        </p:spPr>
      </p:pic>
      <p:sp>
        <p:nvSpPr>
          <p:cNvPr id="2" name="Title 1">
            <a:extLst>
              <a:ext uri="{FF2B5EF4-FFF2-40B4-BE49-F238E27FC236}">
                <a16:creationId xmlns:a16="http://schemas.microsoft.com/office/drawing/2014/main" id="{AD5A0C7F-6462-40A6-A27B-E7B9BBFC57F9}"/>
              </a:ext>
            </a:extLst>
          </p:cNvPr>
          <p:cNvSpPr>
            <a:spLocks noGrp="1"/>
          </p:cNvSpPr>
          <p:nvPr>
            <p:ph type="title"/>
          </p:nvPr>
        </p:nvSpPr>
        <p:spPr>
          <a:xfrm>
            <a:off x="3506681" y="261891"/>
            <a:ext cx="8167578" cy="970137"/>
          </a:xfrm>
        </p:spPr>
        <p:txBody>
          <a:bodyPr>
            <a:normAutofit fontScale="90000"/>
          </a:bodyPr>
          <a:lstStyle/>
          <a:p>
            <a:pPr algn="r"/>
            <a:r>
              <a:rPr lang="en-US" dirty="0"/>
              <a:t>Alignment to specification – GCSE</a:t>
            </a:r>
          </a:p>
        </p:txBody>
      </p:sp>
      <p:sp>
        <p:nvSpPr>
          <p:cNvPr id="8" name="Rectangle 7">
            <a:extLst>
              <a:ext uri="{FF2B5EF4-FFF2-40B4-BE49-F238E27FC236}">
                <a16:creationId xmlns:a16="http://schemas.microsoft.com/office/drawing/2014/main" id="{78BE3A5B-53C7-7EBF-308A-1612F44CCAAD}"/>
              </a:ext>
            </a:extLst>
          </p:cNvPr>
          <p:cNvSpPr/>
          <p:nvPr/>
        </p:nvSpPr>
        <p:spPr>
          <a:xfrm>
            <a:off x="2427561" y="3107184"/>
            <a:ext cx="2748123" cy="348892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FBC3DA8-A20C-6B27-5B26-481E039F23FE}"/>
              </a:ext>
            </a:extLst>
          </p:cNvPr>
          <p:cNvSpPr/>
          <p:nvPr/>
        </p:nvSpPr>
        <p:spPr>
          <a:xfrm>
            <a:off x="7405459" y="3506680"/>
            <a:ext cx="3070194" cy="1296139"/>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8229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Greenspaces</a:t>
            </a:r>
          </a:p>
        </p:txBody>
      </p:sp>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1" y="1406112"/>
            <a:ext cx="11304991" cy="50972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Over 200 parks and greenspaces + community gardens, street trees</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Saltmarshes, bee-friendly zones, rooftop gardens, repurposed railway lines</a:t>
            </a:r>
          </a:p>
          <a:p>
            <a:pPr marL="342900" indent="-342900">
              <a:buFont typeface="Arial" panose="020B0604020202020204" pitchFamily="34" charset="0"/>
              <a:buChar char="•"/>
            </a:pPr>
            <a:r>
              <a:rPr lang="en-US" sz="2100" dirty="0"/>
              <a:t>Gil Penalosa “cities need green in sizes S, M, L and XL” (Montgomery, Happy City, p. 123)</a:t>
            </a:r>
          </a:p>
          <a:p>
            <a:pPr marL="342900" indent="-342900">
              <a:buFont typeface="Arial" panose="020B0604020202020204" pitchFamily="34" charset="0"/>
              <a:buChar char="•"/>
            </a:pPr>
            <a:r>
              <a:rPr lang="en-US" sz="2100" dirty="0"/>
              <a:t>2017 – 93% of city within 400 m of a park! </a:t>
            </a:r>
          </a:p>
          <a:p>
            <a:pPr marL="342900" indent="-342900">
              <a:buFont typeface="Arial" panose="020B0604020202020204" pitchFamily="34" charset="0"/>
              <a:buChar char="•"/>
            </a:pPr>
            <a:r>
              <a:rPr lang="en-US" sz="2100" dirty="0"/>
              <a:t>Vancouver’s first city plan (1928 Bartholomew Plan) recommended ~1 acre per 100 people &amp; within walking distance.</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Greenspaces also help with urban heat islands, water storage, carbon storage, pollution, biodiversity, physical &amp; mental health, house prices, community cohesion, </a:t>
            </a:r>
            <a:r>
              <a:rPr lang="en-US" sz="2100" b="1" dirty="0">
                <a:latin typeface="Arial" panose="020B0604020202020204" pitchFamily="34" charset="0"/>
                <a:cs typeface="Arial" panose="020B0604020202020204" pitchFamily="34" charset="0"/>
              </a:rPr>
              <a:t>views</a:t>
            </a:r>
            <a:r>
              <a:rPr lang="en-US" sz="2100" dirty="0">
                <a:latin typeface="Arial" panose="020B0604020202020204" pitchFamily="34" charset="0"/>
                <a:cs typeface="Arial" panose="020B0604020202020204" pitchFamily="34" charset="0"/>
              </a:rPr>
              <a:t> etc! </a:t>
            </a:r>
            <a:endParaRPr lang="en-GB" sz="1500" dirty="0">
              <a:latin typeface="Arial" panose="020B0604020202020204" pitchFamily="34" charset="0"/>
              <a:cs typeface="Arial" panose="020B0604020202020204" pitchFamily="34" charset="0"/>
            </a:endParaRPr>
          </a:p>
        </p:txBody>
      </p:sp>
      <p:pic>
        <p:nvPicPr>
          <p:cNvPr id="4" name="Picture 3" descr="A picture containing text, screenshot, font, number&#10;&#10;Description automatically generated">
            <a:extLst>
              <a:ext uri="{FF2B5EF4-FFF2-40B4-BE49-F238E27FC236}">
                <a16:creationId xmlns:a16="http://schemas.microsoft.com/office/drawing/2014/main" id="{AAA26620-84AD-63D1-D442-F0A964B2B1F0}"/>
              </a:ext>
            </a:extLst>
          </p:cNvPr>
          <p:cNvPicPr>
            <a:picLocks noChangeAspect="1"/>
          </p:cNvPicPr>
          <p:nvPr/>
        </p:nvPicPr>
        <p:blipFill>
          <a:blip r:embed="rId2"/>
          <a:stretch>
            <a:fillRect/>
          </a:stretch>
        </p:blipFill>
        <p:spPr>
          <a:xfrm>
            <a:off x="3488924" y="4533502"/>
            <a:ext cx="4488795" cy="2124577"/>
          </a:xfrm>
          <a:prstGeom prst="rect">
            <a:avLst/>
          </a:prstGeom>
        </p:spPr>
      </p:pic>
      <p:sp>
        <p:nvSpPr>
          <p:cNvPr id="5" name="TextBox 4">
            <a:extLst>
              <a:ext uri="{FF2B5EF4-FFF2-40B4-BE49-F238E27FC236}">
                <a16:creationId xmlns:a16="http://schemas.microsoft.com/office/drawing/2014/main" id="{2B0DC4E4-F79A-E5E8-B8F5-39A7B547831F}"/>
              </a:ext>
            </a:extLst>
          </p:cNvPr>
          <p:cNvSpPr txBox="1"/>
          <p:nvPr/>
        </p:nvSpPr>
        <p:spPr>
          <a:xfrm>
            <a:off x="8096435" y="5699462"/>
            <a:ext cx="4003829"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Chang et al., (2017) </a:t>
            </a:r>
          </a:p>
          <a:p>
            <a:r>
              <a:rPr lang="en-US" sz="1400" dirty="0">
                <a:latin typeface="Arial" panose="020B0604020202020204" pitchFamily="34" charset="0"/>
                <a:cs typeface="Arial" panose="020B0604020202020204" pitchFamily="34" charset="0"/>
                <a:hlinkClick r:id="rId3"/>
              </a:rPr>
              <a:t>Assessing the ecosystem services provided by urban green spaces along urban center-edge gradients</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Nature Scientific Reports, 7, p. 11226</a:t>
            </a:r>
            <a:endParaRPr lang="en-GB" sz="1400" dirty="0">
              <a:latin typeface="Arial" panose="020B0604020202020204" pitchFamily="34" charset="0"/>
              <a:cs typeface="Arial" panose="020B0604020202020204" pitchFamily="34" charset="0"/>
            </a:endParaRPr>
          </a:p>
        </p:txBody>
      </p:sp>
      <p:pic>
        <p:nvPicPr>
          <p:cNvPr id="8" name="Picture 7" descr="A picture containing black, darkness&#10;&#10;Description automatically generated">
            <a:extLst>
              <a:ext uri="{FF2B5EF4-FFF2-40B4-BE49-F238E27FC236}">
                <a16:creationId xmlns:a16="http://schemas.microsoft.com/office/drawing/2014/main" id="{5184B587-DBFD-B4FC-A8C4-1005FD0D0334}"/>
              </a:ext>
            </a:extLst>
          </p:cNvPr>
          <p:cNvPicPr>
            <a:picLocks noChangeAspect="1"/>
          </p:cNvPicPr>
          <p:nvPr/>
        </p:nvPicPr>
        <p:blipFill rotWithShape="1">
          <a:blip r:embed="rId4"/>
          <a:srcRect l="14628" t="6959" r="14404" b="26200"/>
          <a:stretch/>
        </p:blipFill>
        <p:spPr>
          <a:xfrm>
            <a:off x="10863000" y="205821"/>
            <a:ext cx="1136342" cy="1070251"/>
          </a:xfrm>
          <a:prstGeom prst="rect">
            <a:avLst/>
          </a:prstGeom>
        </p:spPr>
      </p:pic>
    </p:spTree>
    <p:extLst>
      <p:ext uri="{BB962C8B-B14F-4D97-AF65-F5344CB8AC3E}">
        <p14:creationId xmlns:p14="http://schemas.microsoft.com/office/powerpoint/2010/main" val="406380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atellite view of a city&#10;&#10;Description automatically generated with low confidence">
            <a:extLst>
              <a:ext uri="{FF2B5EF4-FFF2-40B4-BE49-F238E27FC236}">
                <a16:creationId xmlns:a16="http://schemas.microsoft.com/office/drawing/2014/main" id="{3764702D-7DF9-ADAE-3E63-05A446ADE23C}"/>
              </a:ext>
            </a:extLst>
          </p:cNvPr>
          <p:cNvPicPr>
            <a:picLocks noChangeAspect="1"/>
          </p:cNvPicPr>
          <p:nvPr/>
        </p:nvPicPr>
        <p:blipFill>
          <a:blip r:embed="rId2"/>
          <a:stretch>
            <a:fillRect/>
          </a:stretch>
        </p:blipFill>
        <p:spPr>
          <a:xfrm>
            <a:off x="458816" y="0"/>
            <a:ext cx="11274368" cy="6858000"/>
          </a:xfrm>
          <a:prstGeom prst="rect">
            <a:avLst/>
          </a:prstGeom>
        </p:spPr>
      </p:pic>
      <p:pic>
        <p:nvPicPr>
          <p:cNvPr id="10" name="Picture 9" descr="A picture containing map, screenshot&#10;&#10;Description automatically generated">
            <a:extLst>
              <a:ext uri="{FF2B5EF4-FFF2-40B4-BE49-F238E27FC236}">
                <a16:creationId xmlns:a16="http://schemas.microsoft.com/office/drawing/2014/main" id="{4D0F2900-4165-B326-3B45-022A91E1385D}"/>
              </a:ext>
            </a:extLst>
          </p:cNvPr>
          <p:cNvPicPr>
            <a:picLocks noChangeAspect="1"/>
          </p:cNvPicPr>
          <p:nvPr/>
        </p:nvPicPr>
        <p:blipFill>
          <a:blip r:embed="rId3"/>
          <a:stretch>
            <a:fillRect/>
          </a:stretch>
        </p:blipFill>
        <p:spPr>
          <a:xfrm>
            <a:off x="458816" y="0"/>
            <a:ext cx="10784511" cy="6858000"/>
          </a:xfrm>
          <a:prstGeom prst="rect">
            <a:avLst/>
          </a:prstGeom>
        </p:spPr>
      </p:pic>
      <p:pic>
        <p:nvPicPr>
          <p:cNvPr id="13" name="Picture 12" descr="A picture containing text, screenshot, map&#10;&#10;Description automatically generated">
            <a:extLst>
              <a:ext uri="{FF2B5EF4-FFF2-40B4-BE49-F238E27FC236}">
                <a16:creationId xmlns:a16="http://schemas.microsoft.com/office/drawing/2014/main" id="{3F5E41C7-E374-F7A3-D9D6-34FECBA5A37B}"/>
              </a:ext>
            </a:extLst>
          </p:cNvPr>
          <p:cNvPicPr>
            <a:picLocks noChangeAspect="1"/>
          </p:cNvPicPr>
          <p:nvPr/>
        </p:nvPicPr>
        <p:blipFill>
          <a:blip r:embed="rId4"/>
          <a:stretch>
            <a:fillRect/>
          </a:stretch>
        </p:blipFill>
        <p:spPr>
          <a:xfrm>
            <a:off x="458816" y="0"/>
            <a:ext cx="10764843" cy="6858000"/>
          </a:xfrm>
          <a:prstGeom prst="rect">
            <a:avLst/>
          </a:prstGeom>
        </p:spPr>
      </p:pic>
      <p:sp>
        <p:nvSpPr>
          <p:cNvPr id="11" name="TextBox 10">
            <a:extLst>
              <a:ext uri="{FF2B5EF4-FFF2-40B4-BE49-F238E27FC236}">
                <a16:creationId xmlns:a16="http://schemas.microsoft.com/office/drawing/2014/main" id="{6DD38B6B-0190-97C4-964D-FEB08081245D}"/>
              </a:ext>
            </a:extLst>
          </p:cNvPr>
          <p:cNvSpPr txBox="1"/>
          <p:nvPr/>
        </p:nvSpPr>
        <p:spPr>
          <a:xfrm>
            <a:off x="0" y="6147899"/>
            <a:ext cx="2716746" cy="318924"/>
          </a:xfrm>
          <a:prstGeom prst="rect">
            <a:avLst/>
          </a:prstGeom>
          <a:solidFill>
            <a:srgbClr val="002060"/>
          </a:solid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Tree canopy</a:t>
            </a:r>
          </a:p>
        </p:txBody>
      </p:sp>
      <p:sp>
        <p:nvSpPr>
          <p:cNvPr id="8" name="TextBox 7">
            <a:extLst>
              <a:ext uri="{FF2B5EF4-FFF2-40B4-BE49-F238E27FC236}">
                <a16:creationId xmlns:a16="http://schemas.microsoft.com/office/drawing/2014/main" id="{4A9C8074-099B-07C0-6CA4-202C17E9F9A9}"/>
              </a:ext>
            </a:extLst>
          </p:cNvPr>
          <p:cNvSpPr txBox="1"/>
          <p:nvPr/>
        </p:nvSpPr>
        <p:spPr>
          <a:xfrm>
            <a:off x="0" y="5773558"/>
            <a:ext cx="2716746" cy="318924"/>
          </a:xfrm>
          <a:prstGeom prst="rect">
            <a:avLst/>
          </a:prstGeom>
          <a:solidFill>
            <a:srgbClr val="002060"/>
          </a:solid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Parks</a:t>
            </a:r>
          </a:p>
        </p:txBody>
      </p:sp>
      <p:sp>
        <p:nvSpPr>
          <p:cNvPr id="14" name="TextBox 13">
            <a:extLst>
              <a:ext uri="{FF2B5EF4-FFF2-40B4-BE49-F238E27FC236}">
                <a16:creationId xmlns:a16="http://schemas.microsoft.com/office/drawing/2014/main" id="{47FD05A9-AFCA-95A8-988B-564A8F79ABC0}"/>
              </a:ext>
            </a:extLst>
          </p:cNvPr>
          <p:cNvSpPr txBox="1"/>
          <p:nvPr/>
        </p:nvSpPr>
        <p:spPr>
          <a:xfrm>
            <a:off x="0" y="6516600"/>
            <a:ext cx="2716746" cy="318924"/>
          </a:xfrm>
          <a:prstGeom prst="rect">
            <a:avLst/>
          </a:prstGeom>
          <a:solidFill>
            <a:srgbClr val="002060"/>
          </a:solidFill>
        </p:spPr>
        <p:txBody>
          <a:bodyPr wrap="square" lIns="36000" tIns="36000" rIns="36000" bIns="36000" rtlCol="0">
            <a:spAutoFit/>
          </a:bodyPr>
          <a:lstStyle/>
          <a:p>
            <a:pPr algn="ctr"/>
            <a:r>
              <a:rPr lang="en-GB" sz="1600" i="1" dirty="0">
                <a:solidFill>
                  <a:srgbClr val="FFC000"/>
                </a:solidFill>
                <a:latin typeface="Arial" panose="020B0604020202020204" pitchFamily="34" charset="0"/>
                <a:cs typeface="Arial" panose="020B0604020202020204" pitchFamily="34" charset="0"/>
              </a:rPr>
              <a:t>Park accessibility</a:t>
            </a:r>
          </a:p>
        </p:txBody>
      </p:sp>
    </p:spTree>
    <p:extLst>
      <p:ext uri="{BB962C8B-B14F-4D97-AF65-F5344CB8AC3E}">
        <p14:creationId xmlns:p14="http://schemas.microsoft.com/office/powerpoint/2010/main" val="180280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Energy</a:t>
            </a:r>
          </a:p>
        </p:txBody>
      </p:sp>
      <p:sp>
        <p:nvSpPr>
          <p:cNvPr id="3" name="Text Placeholder 5">
            <a:extLst>
              <a:ext uri="{FF2B5EF4-FFF2-40B4-BE49-F238E27FC236}">
                <a16:creationId xmlns:a16="http://schemas.microsoft.com/office/drawing/2014/main" id="{7452C41F-829A-76B0-5188-2F4553B2438A}"/>
              </a:ext>
            </a:extLst>
          </p:cNvPr>
          <p:cNvSpPr txBox="1">
            <a:spLocks/>
          </p:cNvSpPr>
          <p:nvPr/>
        </p:nvSpPr>
        <p:spPr>
          <a:xfrm>
            <a:off x="694351" y="1406112"/>
            <a:ext cx="11304991" cy="50972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Retrofits – reduce GHG and energy demand – almost ‘</a:t>
            </a:r>
            <a:r>
              <a:rPr lang="en-US" sz="2100" dirty="0">
                <a:hlinkClick r:id="rId2"/>
              </a:rPr>
              <a:t>passiv haus</a:t>
            </a:r>
            <a:r>
              <a:rPr lang="en-US" sz="2100" dirty="0"/>
              <a:t>’ standards</a:t>
            </a:r>
          </a:p>
          <a:p>
            <a:pPr marL="342900" indent="-342900">
              <a:buFont typeface="Arial" panose="020B0604020202020204" pitchFamily="34" charset="0"/>
              <a:buChar char="•"/>
            </a:pPr>
            <a:r>
              <a:rPr lang="en-US" sz="2100" dirty="0"/>
              <a:t>“Operation Co$t Cutter” partnership approach to guide retrofits – education, energy assessments, ROI, choosing suppliers, incentives</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In year 1, 18 buildings (&gt;800 units) reduced 650 tCO</a:t>
            </a:r>
            <a:r>
              <a:rPr lang="en-US" sz="2100" baseline="-25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e and saved 28 million litres of water</a:t>
            </a:r>
          </a:p>
          <a:p>
            <a:pPr marL="342900" indent="-342900">
              <a:buFont typeface="Arial" panose="020B0604020202020204" pitchFamily="34" charset="0"/>
              <a:buChar char="•"/>
            </a:pPr>
            <a:r>
              <a:rPr lang="en-US" sz="2100" dirty="0"/>
              <a:t>Energy system model – demand and supply mapping and monitoring</a:t>
            </a:r>
          </a:p>
          <a:p>
            <a:pPr marL="342900" indent="-342900">
              <a:buFont typeface="Arial" panose="020B0604020202020204" pitchFamily="34" charset="0"/>
              <a:buChar char="•"/>
            </a:pPr>
            <a:r>
              <a:rPr lang="en-US" sz="2100" dirty="0"/>
              <a:t>Hydroelectric plant + mean &gt;95% of city’s electricity is from renewables</a:t>
            </a:r>
          </a:p>
          <a:p>
            <a:pPr marL="342900" indent="-342900">
              <a:buFont typeface="Arial" panose="020B0604020202020204" pitchFamily="34" charset="0"/>
              <a:buChar char="•"/>
            </a:pPr>
            <a:r>
              <a:rPr lang="en-US" sz="2100" dirty="0"/>
              <a:t>District Heating – captures waste heat from burning rubbish – 16,000 homes powered from Waste-To-Energy Facility – reduce 120,000 t CO</a:t>
            </a:r>
            <a:r>
              <a:rPr lang="en-US" sz="2100" baseline="-25000" dirty="0"/>
              <a:t>2 </a:t>
            </a:r>
            <a:r>
              <a:rPr lang="en-US" sz="2100" dirty="0"/>
              <a:t>pa. Capture waste heat</a:t>
            </a:r>
          </a:p>
          <a:p>
            <a:pPr marL="342900" indent="-342900">
              <a:buFont typeface="Arial" panose="020B0604020202020204" pitchFamily="34" charset="0"/>
              <a:buChar char="•"/>
            </a:pPr>
            <a:r>
              <a:rPr lang="en-US" sz="2100" dirty="0">
                <a:hlinkClick r:id="rId3"/>
              </a:rPr>
              <a:t>2010 Olympic Village at False Creek</a:t>
            </a:r>
            <a:r>
              <a:rPr lang="en-US" sz="2100" dirty="0"/>
              <a:t> – waste heat (showers, toilets..) extracted and transferred to clean water, radiant heat and hot water – GHG emissions reduced &gt;75%</a:t>
            </a:r>
          </a:p>
          <a:p>
            <a:pPr marL="342900" indent="-342900">
              <a:buFont typeface="Arial" panose="020B0604020202020204" pitchFamily="34" charset="0"/>
              <a:buChar char="•"/>
            </a:pPr>
            <a:r>
              <a:rPr lang="en-US" sz="2100" dirty="0"/>
              <a:t>New homes – zero emissions (ZEB)</a:t>
            </a:r>
          </a:p>
          <a:p>
            <a:pPr marL="342900" indent="-342900">
              <a:buFont typeface="Arial" panose="020B0604020202020204" pitchFamily="34" charset="0"/>
              <a:buChar char="•"/>
            </a:pPr>
            <a:r>
              <a:rPr lang="en-US" sz="2100" dirty="0"/>
              <a:t>Solar PV also commonplace </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GB" sz="1500" dirty="0">
              <a:latin typeface="Arial" panose="020B0604020202020204" pitchFamily="34" charset="0"/>
              <a:cs typeface="Arial" panose="020B0604020202020204" pitchFamily="34" charset="0"/>
            </a:endParaRPr>
          </a:p>
        </p:txBody>
      </p:sp>
      <p:pic>
        <p:nvPicPr>
          <p:cNvPr id="7" name="Picture 6" descr="A picture containing sky, outdoor, building, street light&#10;&#10;Description automatically generated">
            <a:extLst>
              <a:ext uri="{FF2B5EF4-FFF2-40B4-BE49-F238E27FC236}">
                <a16:creationId xmlns:a16="http://schemas.microsoft.com/office/drawing/2014/main" id="{CE0E9986-CA43-77E4-9A92-A72514601F6D}"/>
              </a:ext>
            </a:extLst>
          </p:cNvPr>
          <p:cNvPicPr>
            <a:picLocks noChangeAspect="1"/>
          </p:cNvPicPr>
          <p:nvPr/>
        </p:nvPicPr>
        <p:blipFill>
          <a:blip r:embed="rId4"/>
          <a:stretch>
            <a:fillRect/>
          </a:stretch>
        </p:blipFill>
        <p:spPr>
          <a:xfrm>
            <a:off x="8011512" y="5125655"/>
            <a:ext cx="3179962" cy="1656563"/>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9C81C175-39E2-E897-C6B4-1714F0A6391F}"/>
              </a:ext>
            </a:extLst>
          </p:cNvPr>
          <p:cNvPicPr>
            <a:picLocks noChangeAspect="1"/>
          </p:cNvPicPr>
          <p:nvPr/>
        </p:nvPicPr>
        <p:blipFill rotWithShape="1">
          <a:blip r:embed="rId5"/>
          <a:srcRect l="27408" r="21271" b="18611"/>
          <a:stretch/>
        </p:blipFill>
        <p:spPr>
          <a:xfrm>
            <a:off x="11288584" y="139450"/>
            <a:ext cx="710758" cy="1127211"/>
          </a:xfrm>
          <a:prstGeom prst="rect">
            <a:avLst/>
          </a:prstGeom>
        </p:spPr>
      </p:pic>
    </p:spTree>
    <p:extLst>
      <p:ext uri="{BB962C8B-B14F-4D97-AF65-F5344CB8AC3E}">
        <p14:creationId xmlns:p14="http://schemas.microsoft.com/office/powerpoint/2010/main" val="3183739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Waste</a:t>
            </a:r>
          </a:p>
        </p:txBody>
      </p:sp>
      <p:sp>
        <p:nvSpPr>
          <p:cNvPr id="6" name="Text Placeholder 5">
            <a:extLst>
              <a:ext uri="{FF2B5EF4-FFF2-40B4-BE49-F238E27FC236}">
                <a16:creationId xmlns:a16="http://schemas.microsoft.com/office/drawing/2014/main" id="{0C70AD03-90F1-C34B-D4EB-EA36AEA30B22}"/>
              </a:ext>
            </a:extLst>
          </p:cNvPr>
          <p:cNvSpPr>
            <a:spLocks noGrp="1"/>
          </p:cNvSpPr>
          <p:nvPr>
            <p:ph type="body" sz="quarter" idx="13"/>
          </p:nvPr>
        </p:nvSpPr>
        <p:spPr>
          <a:xfrm>
            <a:off x="694351" y="1581860"/>
            <a:ext cx="11366103" cy="5025974"/>
          </a:xfrm>
        </p:spPr>
        <p:txBody>
          <a:bodyPr>
            <a:normAutofit/>
          </a:bodyPr>
          <a:lstStyle/>
          <a:p>
            <a:pPr marL="342900" indent="-342900">
              <a:buFont typeface="Arial" panose="020B0604020202020204" pitchFamily="34" charset="0"/>
              <a:buChar char="•"/>
            </a:pPr>
            <a:r>
              <a:rPr lang="en-GB" sz="2400" dirty="0"/>
              <a:t>“100-mile diet” (Smith and MacKinnon, 2005)</a:t>
            </a:r>
          </a:p>
          <a:p>
            <a:pPr marL="342900" indent="-342900">
              <a:buFont typeface="Arial" panose="020B0604020202020204" pitchFamily="34" charset="0"/>
              <a:buChar char="•"/>
            </a:pPr>
            <a:r>
              <a:rPr lang="en-US" sz="2400" dirty="0">
                <a:hlinkClick r:id="rId2"/>
              </a:rPr>
              <a:t>Zero Waste 2040 Plan</a:t>
            </a:r>
            <a:endParaRPr lang="en-US" sz="2400" dirty="0"/>
          </a:p>
          <a:p>
            <a:pPr marL="342900" indent="-342900">
              <a:buFont typeface="Arial" panose="020B0604020202020204" pitchFamily="34" charset="0"/>
              <a:buChar char="•"/>
            </a:pPr>
            <a:r>
              <a:rPr lang="en-US" sz="2400" dirty="0"/>
              <a:t>Systems approach and “circular economy”</a:t>
            </a:r>
          </a:p>
          <a:p>
            <a:pPr marL="342900" indent="-342900">
              <a:buFont typeface="Arial" panose="020B0604020202020204" pitchFamily="34" charset="0"/>
              <a:buChar char="•"/>
            </a:pPr>
            <a:r>
              <a:rPr lang="en-US" sz="2400" dirty="0"/>
              <a:t>Community networks</a:t>
            </a:r>
          </a:p>
          <a:p>
            <a:pPr marL="342900" indent="-342900">
              <a:buFont typeface="Arial" panose="020B0604020202020204" pitchFamily="34" charset="0"/>
              <a:buChar char="•"/>
            </a:pPr>
            <a:r>
              <a:rPr lang="en-US" sz="2400" dirty="0"/>
              <a:t>Single-use items (bags banned, reusable cups, straws scrapped!)</a:t>
            </a:r>
          </a:p>
          <a:p>
            <a:pPr marL="342900" indent="-342900">
              <a:buFont typeface="Arial" panose="020B0604020202020204" pitchFamily="34" charset="0"/>
              <a:buChar char="•"/>
            </a:pPr>
            <a:r>
              <a:rPr lang="en-US" sz="2400" dirty="0"/>
              <a:t>Education, Demonstration (</a:t>
            </a:r>
            <a:r>
              <a:rPr lang="en-US" sz="2400" dirty="0">
                <a:hlinkClick r:id="rId3"/>
              </a:rPr>
              <a:t>Zero Waste Demonstration Site</a:t>
            </a:r>
            <a:r>
              <a:rPr lang="en-US" sz="2400" dirty="0"/>
              <a:t>), Employment</a:t>
            </a:r>
          </a:p>
          <a:p>
            <a:pPr marL="342900" indent="-342900">
              <a:buFont typeface="Arial" panose="020B0604020202020204" pitchFamily="34" charset="0"/>
              <a:buChar char="•"/>
            </a:pPr>
            <a:r>
              <a:rPr lang="en-US" sz="2400" dirty="0"/>
              <a:t>58% residential waste diversion and 16% decrease in water consumption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GB" sz="2400" dirty="0"/>
          </a:p>
        </p:txBody>
      </p:sp>
      <p:pic>
        <p:nvPicPr>
          <p:cNvPr id="5" name="Picture 4" descr="A picture containing text, screenshot, font, design&#10;&#10;Description automatically generated">
            <a:extLst>
              <a:ext uri="{FF2B5EF4-FFF2-40B4-BE49-F238E27FC236}">
                <a16:creationId xmlns:a16="http://schemas.microsoft.com/office/drawing/2014/main" id="{DACD3E98-8211-A297-F5DE-C42FEEB8C333}"/>
              </a:ext>
            </a:extLst>
          </p:cNvPr>
          <p:cNvPicPr>
            <a:picLocks noChangeAspect="1"/>
          </p:cNvPicPr>
          <p:nvPr/>
        </p:nvPicPr>
        <p:blipFill rotWithShape="1">
          <a:blip r:embed="rId4"/>
          <a:srcRect l="5323" t="7039" r="4919" b="4611"/>
          <a:stretch/>
        </p:blipFill>
        <p:spPr>
          <a:xfrm>
            <a:off x="7365803" y="131042"/>
            <a:ext cx="4658245" cy="2292562"/>
          </a:xfrm>
          <a:prstGeom prst="rect">
            <a:avLst/>
          </a:prstGeom>
        </p:spPr>
      </p:pic>
      <p:pic>
        <p:nvPicPr>
          <p:cNvPr id="8" name="Picture 7" descr="A picture containing text, screenshot, line, font&#10;&#10;Description automatically generated">
            <a:extLst>
              <a:ext uri="{FF2B5EF4-FFF2-40B4-BE49-F238E27FC236}">
                <a16:creationId xmlns:a16="http://schemas.microsoft.com/office/drawing/2014/main" id="{DC438056-57DF-C2BC-ADF0-D72873FF9019}"/>
              </a:ext>
            </a:extLst>
          </p:cNvPr>
          <p:cNvPicPr>
            <a:picLocks noChangeAspect="1"/>
          </p:cNvPicPr>
          <p:nvPr/>
        </p:nvPicPr>
        <p:blipFill>
          <a:blip r:embed="rId5"/>
          <a:stretch>
            <a:fillRect/>
          </a:stretch>
        </p:blipFill>
        <p:spPr>
          <a:xfrm>
            <a:off x="3862503" y="4856032"/>
            <a:ext cx="4466994" cy="1904313"/>
          </a:xfrm>
          <a:prstGeom prst="rect">
            <a:avLst/>
          </a:prstGeom>
        </p:spPr>
      </p:pic>
      <p:sp>
        <p:nvSpPr>
          <p:cNvPr id="10" name="TextBox 9">
            <a:extLst>
              <a:ext uri="{FF2B5EF4-FFF2-40B4-BE49-F238E27FC236}">
                <a16:creationId xmlns:a16="http://schemas.microsoft.com/office/drawing/2014/main" id="{76506562-5C3E-4DD9-2C66-E2D3A69AFF49}"/>
              </a:ext>
            </a:extLst>
          </p:cNvPr>
          <p:cNvSpPr txBox="1"/>
          <p:nvPr/>
        </p:nvSpPr>
        <p:spPr>
          <a:xfrm>
            <a:off x="1480" y="6452568"/>
            <a:ext cx="6094520" cy="307777"/>
          </a:xfrm>
          <a:prstGeom prst="rect">
            <a:avLst/>
          </a:prstGeom>
          <a:noFill/>
        </p:spPr>
        <p:txBody>
          <a:bodyPr wrap="square">
            <a:spAutoFit/>
          </a:bodyPr>
          <a:lstStyle/>
          <a:p>
            <a:r>
              <a:rPr lang="en-US" sz="1400" i="1" dirty="0">
                <a:latin typeface="Arial" panose="020B0604020202020204" pitchFamily="34" charset="0"/>
                <a:cs typeface="Arial" panose="020B0604020202020204" pitchFamily="34" charset="0"/>
                <a:hlinkClick r:id="rId6"/>
              </a:rPr>
              <a:t>Zero Waste 2040 | City of Vancouver</a:t>
            </a:r>
            <a:endParaRPr lang="en-GB" sz="1400" i="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2D4DC40-72F2-7E85-CACC-01FD5AC07BEE}"/>
              </a:ext>
            </a:extLst>
          </p:cNvPr>
          <p:cNvSpPr txBox="1"/>
          <p:nvPr/>
        </p:nvSpPr>
        <p:spPr>
          <a:xfrm>
            <a:off x="9019713" y="2610035"/>
            <a:ext cx="2642839" cy="338554"/>
          </a:xfrm>
          <a:prstGeom prst="rect">
            <a:avLst/>
          </a:prstGeom>
          <a:noFill/>
        </p:spPr>
        <p:txBody>
          <a:bodyPr wrap="none" rtlCol="0">
            <a:spAutoFit/>
          </a:bodyPr>
          <a:lstStyle/>
          <a:p>
            <a:pPr algn="ctr"/>
            <a:r>
              <a:rPr lang="en-GB" sz="1600" i="1" dirty="0">
                <a:solidFill>
                  <a:srgbClr val="FF0000"/>
                </a:solidFill>
                <a:latin typeface="Arial" panose="020B0604020202020204" pitchFamily="34" charset="0"/>
                <a:cs typeface="Arial" panose="020B0604020202020204" pitchFamily="34" charset="0"/>
              </a:rPr>
              <a:t>Vancouver waste hierarchy</a:t>
            </a:r>
          </a:p>
        </p:txBody>
      </p:sp>
    </p:spTree>
    <p:extLst>
      <p:ext uri="{BB962C8B-B14F-4D97-AF65-F5344CB8AC3E}">
        <p14:creationId xmlns:p14="http://schemas.microsoft.com/office/powerpoint/2010/main" val="342898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Air Quality</a:t>
            </a:r>
          </a:p>
        </p:txBody>
      </p:sp>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1" y="1406112"/>
            <a:ext cx="11304991" cy="5234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t>Changed transport (pedestrian zones, banning diesel vehicles..)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Clean Air Plan (2050)</a:t>
            </a:r>
          </a:p>
          <a:p>
            <a:pPr marL="1143000" lvl="1" indent="-457200">
              <a:buSzPct val="85000"/>
              <a:buFont typeface="+mj-lt"/>
              <a:buAutoNum type="arabicPeriod"/>
            </a:pPr>
            <a:r>
              <a:rPr lang="en-GB" dirty="0">
                <a:latin typeface="Arial" panose="020B0604020202020204" pitchFamily="34" charset="0"/>
                <a:cs typeface="Arial" panose="020B0604020202020204" pitchFamily="34" charset="0"/>
              </a:rPr>
              <a:t>By 2030, reduce GHG by 45% from 2010 levels</a:t>
            </a:r>
          </a:p>
          <a:p>
            <a:pPr marL="1143000" lvl="1" indent="-457200">
              <a:buSzPct val="85000"/>
              <a:buFont typeface="+mj-lt"/>
              <a:buAutoNum type="arabicPeriod"/>
            </a:pPr>
            <a:r>
              <a:rPr lang="en-GB" dirty="0">
                <a:latin typeface="Arial" panose="020B0604020202020204" pitchFamily="34" charset="0"/>
                <a:cs typeface="Arial" panose="020B0604020202020204" pitchFamily="34" charset="0"/>
              </a:rPr>
              <a:t>Meet outdoor levels meet air quality standards</a:t>
            </a:r>
          </a:p>
          <a:p>
            <a:pPr marL="1143000" lvl="1" indent="-457200">
              <a:buSzPct val="85000"/>
              <a:buFont typeface="+mj-lt"/>
              <a:buAutoNum type="arabicPeriod"/>
            </a:pPr>
            <a:r>
              <a:rPr lang="en-GB" dirty="0">
                <a:latin typeface="Arial" panose="020B0604020202020204" pitchFamily="34" charset="0"/>
                <a:cs typeface="Arial" panose="020B0604020202020204" pitchFamily="34" charset="0"/>
              </a:rPr>
              <a:t>Improve visual air quality</a:t>
            </a:r>
          </a:p>
          <a:p>
            <a:pPr marL="342900" indent="-342900">
              <a:buSzPct val="85000"/>
              <a:buFont typeface="Arial" panose="020B0604020202020204" pitchFamily="34" charset="0"/>
              <a:buChar char="•"/>
            </a:pPr>
            <a:r>
              <a:rPr lang="en-GB" sz="2400" dirty="0"/>
              <a:t>Transport (EVs, bulk transit), Industry (legal requirements), Buildings (wood stoves, passiv), Agriculture (open-air burning), Collaboration</a:t>
            </a:r>
          </a:p>
          <a:p>
            <a:pPr marL="342900" indent="-342900">
              <a:buSzPct val="85000"/>
              <a:buFont typeface="Arial" panose="020B0604020202020204" pitchFamily="34" charset="0"/>
              <a:buChar char="•"/>
            </a:pPr>
            <a:r>
              <a:rPr lang="en-US" sz="2400" dirty="0">
                <a:hlinkClick r:id="rId2"/>
              </a:rPr>
              <a:t>Air quality reports</a:t>
            </a:r>
            <a:r>
              <a:rPr lang="en-US" sz="2400" dirty="0"/>
              <a:t> suggest decreases across main contaminants</a:t>
            </a:r>
          </a:p>
          <a:p>
            <a:pPr marL="342900" indent="-342900">
              <a:buSzPct val="85000"/>
              <a:buFont typeface="Arial" panose="020B0604020202020204" pitchFamily="34" charset="0"/>
              <a:buChar char="•"/>
            </a:pPr>
            <a:r>
              <a:rPr lang="en-GB" sz="2400" dirty="0">
                <a:hlinkClick r:id="rId3"/>
              </a:rPr>
              <a:t>Air Monitoring Map</a:t>
            </a:r>
            <a:endParaRPr lang="en-GB" sz="2400" dirty="0"/>
          </a:p>
        </p:txBody>
      </p:sp>
      <p:pic>
        <p:nvPicPr>
          <p:cNvPr id="4" name="Picture 3" descr="A picture containing text, screenshot, software, multimedia software&#10;&#10;Description automatically generated">
            <a:extLst>
              <a:ext uri="{FF2B5EF4-FFF2-40B4-BE49-F238E27FC236}">
                <a16:creationId xmlns:a16="http://schemas.microsoft.com/office/drawing/2014/main" id="{053E6D41-98D7-4AB4-4EFF-C3141BA3B104}"/>
              </a:ext>
            </a:extLst>
          </p:cNvPr>
          <p:cNvPicPr>
            <a:picLocks noChangeAspect="1"/>
          </p:cNvPicPr>
          <p:nvPr/>
        </p:nvPicPr>
        <p:blipFill>
          <a:blip r:embed="rId4"/>
          <a:stretch>
            <a:fillRect/>
          </a:stretch>
        </p:blipFill>
        <p:spPr>
          <a:xfrm>
            <a:off x="3767745" y="4693285"/>
            <a:ext cx="4656510" cy="2164715"/>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D9595A2D-EEF8-8A7A-7D2E-B80FCED5F843}"/>
              </a:ext>
            </a:extLst>
          </p:cNvPr>
          <p:cNvPicPr>
            <a:picLocks noChangeAspect="1"/>
          </p:cNvPicPr>
          <p:nvPr/>
        </p:nvPicPr>
        <p:blipFill rotWithShape="1">
          <a:blip r:embed="rId5"/>
          <a:srcRect b="18660"/>
          <a:stretch/>
        </p:blipFill>
        <p:spPr>
          <a:xfrm>
            <a:off x="10786368" y="217503"/>
            <a:ext cx="1212973" cy="986629"/>
          </a:xfrm>
          <a:prstGeom prst="rect">
            <a:avLst/>
          </a:prstGeom>
        </p:spPr>
      </p:pic>
    </p:spTree>
    <p:extLst>
      <p:ext uri="{BB962C8B-B14F-4D97-AF65-F5344CB8AC3E}">
        <p14:creationId xmlns:p14="http://schemas.microsoft.com/office/powerpoint/2010/main" val="2041652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Waste</a:t>
            </a:r>
          </a:p>
        </p:txBody>
      </p:sp>
      <p:pic>
        <p:nvPicPr>
          <p:cNvPr id="8" name="Picture 7" descr="A picture containing text, screenshot, line, plot&#10;&#10;Description automatically generated">
            <a:extLst>
              <a:ext uri="{FF2B5EF4-FFF2-40B4-BE49-F238E27FC236}">
                <a16:creationId xmlns:a16="http://schemas.microsoft.com/office/drawing/2014/main" id="{8FC6D013-A4D6-083C-5D1D-5F0EB4B16BA9}"/>
              </a:ext>
            </a:extLst>
          </p:cNvPr>
          <p:cNvPicPr>
            <a:picLocks noChangeAspect="1"/>
          </p:cNvPicPr>
          <p:nvPr/>
        </p:nvPicPr>
        <p:blipFill>
          <a:blip r:embed="rId2"/>
          <a:stretch>
            <a:fillRect/>
          </a:stretch>
        </p:blipFill>
        <p:spPr>
          <a:xfrm>
            <a:off x="1284808" y="1452297"/>
            <a:ext cx="9622384" cy="5059741"/>
          </a:xfrm>
          <a:prstGeom prst="rect">
            <a:avLst/>
          </a:prstGeom>
        </p:spPr>
      </p:pic>
      <p:pic>
        <p:nvPicPr>
          <p:cNvPr id="10" name="Picture 9" descr="A picture containing text, font, screenshot, document&#10;&#10;Description automatically generated">
            <a:extLst>
              <a:ext uri="{FF2B5EF4-FFF2-40B4-BE49-F238E27FC236}">
                <a16:creationId xmlns:a16="http://schemas.microsoft.com/office/drawing/2014/main" id="{5E638534-74D7-5B4E-F31F-7B92CDFDDC11}"/>
              </a:ext>
            </a:extLst>
          </p:cNvPr>
          <p:cNvPicPr>
            <a:picLocks noChangeAspect="1"/>
          </p:cNvPicPr>
          <p:nvPr/>
        </p:nvPicPr>
        <p:blipFill rotWithShape="1">
          <a:blip r:embed="rId3"/>
          <a:srcRect b="89181"/>
          <a:stretch/>
        </p:blipFill>
        <p:spPr>
          <a:xfrm>
            <a:off x="1622167" y="6623814"/>
            <a:ext cx="4324350" cy="213310"/>
          </a:xfrm>
          <a:prstGeom prst="rect">
            <a:avLst/>
          </a:prstGeom>
        </p:spPr>
      </p:pic>
      <p:sp>
        <p:nvSpPr>
          <p:cNvPr id="12" name="Rectangle 11">
            <a:extLst>
              <a:ext uri="{FF2B5EF4-FFF2-40B4-BE49-F238E27FC236}">
                <a16:creationId xmlns:a16="http://schemas.microsoft.com/office/drawing/2014/main" id="{0325AAA8-AE14-5DC4-3806-7C260BD97863}"/>
              </a:ext>
            </a:extLst>
          </p:cNvPr>
          <p:cNvSpPr/>
          <p:nvPr/>
        </p:nvSpPr>
        <p:spPr>
          <a:xfrm>
            <a:off x="4030462" y="2352584"/>
            <a:ext cx="257452" cy="42038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descr="A picture containing text, screenshot, line, plot&#10;&#10;Description automatically generated">
            <a:extLst>
              <a:ext uri="{FF2B5EF4-FFF2-40B4-BE49-F238E27FC236}">
                <a16:creationId xmlns:a16="http://schemas.microsoft.com/office/drawing/2014/main" id="{9BF2788E-B61C-9200-DDA6-A1227D2C7489}"/>
              </a:ext>
            </a:extLst>
          </p:cNvPr>
          <p:cNvPicPr>
            <a:picLocks noChangeAspect="1"/>
          </p:cNvPicPr>
          <p:nvPr/>
        </p:nvPicPr>
        <p:blipFill>
          <a:blip r:embed="rId4"/>
          <a:stretch>
            <a:fillRect/>
          </a:stretch>
        </p:blipFill>
        <p:spPr>
          <a:xfrm>
            <a:off x="1638552" y="1416560"/>
            <a:ext cx="9208260" cy="5207254"/>
          </a:xfrm>
          <a:prstGeom prst="rect">
            <a:avLst/>
          </a:prstGeom>
        </p:spPr>
      </p:pic>
      <p:pic>
        <p:nvPicPr>
          <p:cNvPr id="16" name="Picture 15" descr="A picture containing text, font, screenshot, document&#10;&#10;Description automatically generated">
            <a:extLst>
              <a:ext uri="{FF2B5EF4-FFF2-40B4-BE49-F238E27FC236}">
                <a16:creationId xmlns:a16="http://schemas.microsoft.com/office/drawing/2014/main" id="{7C285C9F-19A6-0173-BDF5-99616B53C85B}"/>
              </a:ext>
            </a:extLst>
          </p:cNvPr>
          <p:cNvPicPr>
            <a:picLocks noChangeAspect="1"/>
          </p:cNvPicPr>
          <p:nvPr/>
        </p:nvPicPr>
        <p:blipFill rotWithShape="1">
          <a:blip r:embed="rId5"/>
          <a:srcRect b="79990"/>
          <a:stretch/>
        </p:blipFill>
        <p:spPr>
          <a:xfrm>
            <a:off x="7704508" y="920256"/>
            <a:ext cx="4295775" cy="398340"/>
          </a:xfrm>
          <a:prstGeom prst="rect">
            <a:avLst/>
          </a:prstGeom>
        </p:spPr>
      </p:pic>
      <p:sp>
        <p:nvSpPr>
          <p:cNvPr id="17" name="Rectangle 16">
            <a:extLst>
              <a:ext uri="{FF2B5EF4-FFF2-40B4-BE49-F238E27FC236}">
                <a16:creationId xmlns:a16="http://schemas.microsoft.com/office/drawing/2014/main" id="{E98489AB-949D-AE49-F5C1-54B70A6664BC}"/>
              </a:ext>
            </a:extLst>
          </p:cNvPr>
          <p:cNvSpPr/>
          <p:nvPr/>
        </p:nvSpPr>
        <p:spPr>
          <a:xfrm>
            <a:off x="4138472" y="2460594"/>
            <a:ext cx="257452" cy="42038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F8F956FC-4874-DDB9-435F-2941F276C68F}"/>
              </a:ext>
            </a:extLst>
          </p:cNvPr>
          <p:cNvSpPr txBox="1"/>
          <p:nvPr/>
        </p:nvSpPr>
        <p:spPr>
          <a:xfrm>
            <a:off x="221942" y="5805031"/>
            <a:ext cx="1356230" cy="33575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Bangkok</a:t>
            </a:r>
          </a:p>
        </p:txBody>
      </p:sp>
      <p:cxnSp>
        <p:nvCxnSpPr>
          <p:cNvPr id="20" name="Straight Arrow Connector 19">
            <a:extLst>
              <a:ext uri="{FF2B5EF4-FFF2-40B4-BE49-F238E27FC236}">
                <a16:creationId xmlns:a16="http://schemas.microsoft.com/office/drawing/2014/main" id="{7EF7816D-1767-2E32-1151-52BB0745CEDF}"/>
              </a:ext>
            </a:extLst>
          </p:cNvPr>
          <p:cNvCxnSpPr/>
          <p:nvPr/>
        </p:nvCxnSpPr>
        <p:spPr>
          <a:xfrm>
            <a:off x="1284808" y="5992428"/>
            <a:ext cx="69803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B3F1EC-3982-3251-6F5C-7099A7D7CD4A}"/>
              </a:ext>
            </a:extLst>
          </p:cNvPr>
          <p:cNvSpPr txBox="1"/>
          <p:nvPr/>
        </p:nvSpPr>
        <p:spPr>
          <a:xfrm>
            <a:off x="10923577" y="5601988"/>
            <a:ext cx="104648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Seattle</a:t>
            </a:r>
          </a:p>
        </p:txBody>
      </p:sp>
      <p:cxnSp>
        <p:nvCxnSpPr>
          <p:cNvPr id="22" name="Straight Arrow Connector 21">
            <a:extLst>
              <a:ext uri="{FF2B5EF4-FFF2-40B4-BE49-F238E27FC236}">
                <a16:creationId xmlns:a16="http://schemas.microsoft.com/office/drawing/2014/main" id="{D927200D-F5AA-73A4-786A-8B082247E2BA}"/>
              </a:ext>
            </a:extLst>
          </p:cNvPr>
          <p:cNvCxnSpPr>
            <a:cxnSpLocks/>
            <a:stCxn id="21" idx="1"/>
          </p:cNvCxnSpPr>
          <p:nvPr/>
        </p:nvCxnSpPr>
        <p:spPr>
          <a:xfrm flipH="1">
            <a:off x="8380520" y="5786654"/>
            <a:ext cx="2543057" cy="183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C6B0DB-657E-8327-D5B1-E0632847D6A9}"/>
              </a:ext>
            </a:extLst>
          </p:cNvPr>
          <p:cNvSpPr txBox="1"/>
          <p:nvPr/>
        </p:nvSpPr>
        <p:spPr>
          <a:xfrm>
            <a:off x="7704508" y="62234"/>
            <a:ext cx="4316488" cy="83099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hlinkClick r:id="rId6"/>
              </a:rPr>
              <a:t>Wei et al (2021) </a:t>
            </a:r>
            <a:r>
              <a:rPr lang="en-US" sz="1200" dirty="0">
                <a:latin typeface="Arial" panose="020B0604020202020204" pitchFamily="34" charset="0"/>
                <a:cs typeface="Arial" panose="020B0604020202020204" pitchFamily="34" charset="0"/>
                <a:hlinkClick r:id="rId6"/>
              </a:rPr>
              <a:t>Keeping Track of Greenhouse Gas Emission Reduction Progress and Targets in 167 Cities Worldwide, Frontiers in Sustainable Cities, 3</a:t>
            </a:r>
            <a:endParaRPr lang="en-US"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4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Sustainable Waste</a:t>
            </a:r>
          </a:p>
        </p:txBody>
      </p:sp>
      <p:pic>
        <p:nvPicPr>
          <p:cNvPr id="4" name="Picture 3" descr="A map of the world&#10;&#10;Description automatically generated">
            <a:extLst>
              <a:ext uri="{FF2B5EF4-FFF2-40B4-BE49-F238E27FC236}">
                <a16:creationId xmlns:a16="http://schemas.microsoft.com/office/drawing/2014/main" id="{E9CBC440-255D-055E-4504-D475AE1E9639}"/>
              </a:ext>
            </a:extLst>
          </p:cNvPr>
          <p:cNvPicPr>
            <a:picLocks noChangeAspect="1"/>
          </p:cNvPicPr>
          <p:nvPr/>
        </p:nvPicPr>
        <p:blipFill>
          <a:blip r:embed="rId2"/>
          <a:stretch>
            <a:fillRect/>
          </a:stretch>
        </p:blipFill>
        <p:spPr>
          <a:xfrm>
            <a:off x="2474402" y="1174220"/>
            <a:ext cx="7243196" cy="5683779"/>
          </a:xfrm>
          <a:prstGeom prst="rect">
            <a:avLst/>
          </a:prstGeom>
        </p:spPr>
      </p:pic>
      <p:sp>
        <p:nvSpPr>
          <p:cNvPr id="5" name="TextBox 4">
            <a:extLst>
              <a:ext uri="{FF2B5EF4-FFF2-40B4-BE49-F238E27FC236}">
                <a16:creationId xmlns:a16="http://schemas.microsoft.com/office/drawing/2014/main" id="{67822C7B-9A84-A381-D7B4-A1CC62DC3DAF}"/>
              </a:ext>
            </a:extLst>
          </p:cNvPr>
          <p:cNvSpPr txBox="1"/>
          <p:nvPr/>
        </p:nvSpPr>
        <p:spPr>
          <a:xfrm>
            <a:off x="124287" y="4705165"/>
            <a:ext cx="2175030"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Canada 15</a:t>
            </a:r>
            <a:r>
              <a:rPr lang="en-GB" sz="1400" baseline="30000" dirty="0">
                <a:latin typeface="Arial" panose="020B0604020202020204" pitchFamily="34" charset="0"/>
                <a:cs typeface="Arial" panose="020B0604020202020204" pitchFamily="34" charset="0"/>
              </a:rPr>
              <a:t>th</a:t>
            </a:r>
            <a:r>
              <a:rPr lang="en-GB" sz="1400" dirty="0">
                <a:latin typeface="Arial" panose="020B0604020202020204" pitchFamily="34" charset="0"/>
                <a:cs typeface="Arial" panose="020B0604020202020204" pitchFamily="34" charset="0"/>
              </a:rPr>
              <a:t> – 14.3 CO</a:t>
            </a:r>
            <a:r>
              <a:rPr lang="en-GB" sz="1400" baseline="-25000" dirty="0">
                <a:latin typeface="Arial" panose="020B0604020202020204" pitchFamily="34" charset="0"/>
                <a:cs typeface="Arial" panose="020B0604020202020204" pitchFamily="34" charset="0"/>
              </a:rPr>
              <a:t>2</a:t>
            </a:r>
            <a:r>
              <a:rPr lang="en-GB" sz="1400" dirty="0">
                <a:latin typeface="Arial" panose="020B0604020202020204" pitchFamily="34" charset="0"/>
                <a:cs typeface="Arial" panose="020B0604020202020204" pitchFamily="34" charset="0"/>
              </a:rPr>
              <a:t> emissions per capita</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Qatar 1</a:t>
            </a:r>
            <a:r>
              <a:rPr lang="en-GB" sz="1400" baseline="30000" dirty="0">
                <a:latin typeface="Arial" panose="020B0604020202020204" pitchFamily="34" charset="0"/>
                <a:cs typeface="Arial" panose="020B0604020202020204" pitchFamily="34" charset="0"/>
              </a:rPr>
              <a:t>st</a:t>
            </a:r>
            <a:r>
              <a:rPr lang="en-GB" sz="1400" dirty="0">
                <a:latin typeface="Arial" panose="020B0604020202020204" pitchFamily="34" charset="0"/>
                <a:cs typeface="Arial" panose="020B0604020202020204" pitchFamily="34" charset="0"/>
              </a:rPr>
              <a:t> – 35.6</a:t>
            </a:r>
          </a:p>
        </p:txBody>
      </p:sp>
      <p:pic>
        <p:nvPicPr>
          <p:cNvPr id="7" name="Picture 6" descr="A picture containing plot, diagram, line, text&#10;&#10;Description automatically generated">
            <a:extLst>
              <a:ext uri="{FF2B5EF4-FFF2-40B4-BE49-F238E27FC236}">
                <a16:creationId xmlns:a16="http://schemas.microsoft.com/office/drawing/2014/main" id="{DCE45954-CA24-2DF4-AB5D-6A78E718088A}"/>
              </a:ext>
            </a:extLst>
          </p:cNvPr>
          <p:cNvPicPr>
            <a:picLocks noChangeAspect="1"/>
          </p:cNvPicPr>
          <p:nvPr/>
        </p:nvPicPr>
        <p:blipFill>
          <a:blip r:embed="rId3"/>
          <a:stretch>
            <a:fillRect/>
          </a:stretch>
        </p:blipFill>
        <p:spPr>
          <a:xfrm>
            <a:off x="2486025" y="1547813"/>
            <a:ext cx="7219950" cy="3762375"/>
          </a:xfrm>
          <a:prstGeom prst="rect">
            <a:avLst/>
          </a:prstGeom>
        </p:spPr>
      </p:pic>
      <p:sp>
        <p:nvSpPr>
          <p:cNvPr id="9" name="TextBox 8">
            <a:extLst>
              <a:ext uri="{FF2B5EF4-FFF2-40B4-BE49-F238E27FC236}">
                <a16:creationId xmlns:a16="http://schemas.microsoft.com/office/drawing/2014/main" id="{5429793F-671D-9594-6806-25992672FE0D}"/>
              </a:ext>
            </a:extLst>
          </p:cNvPr>
          <p:cNvSpPr txBox="1"/>
          <p:nvPr/>
        </p:nvSpPr>
        <p:spPr>
          <a:xfrm>
            <a:off x="9892683" y="3330606"/>
            <a:ext cx="2175030" cy="523220"/>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hlinkClick r:id="rId4"/>
              </a:rPr>
              <a:t>Decrease in 2020 </a:t>
            </a:r>
          </a:p>
          <a:p>
            <a:pPr algn="ctr"/>
            <a:r>
              <a:rPr lang="en-GB" sz="1400" dirty="0">
                <a:latin typeface="Arial" panose="020B0604020202020204" pitchFamily="34" charset="0"/>
                <a:cs typeface="Arial" panose="020B0604020202020204" pitchFamily="34" charset="0"/>
                <a:hlinkClick r:id="rId4"/>
              </a:rPr>
              <a:t>due to COVID-19</a:t>
            </a: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3DDDC59-5155-A32F-E50F-C77093CD6B75}"/>
              </a:ext>
            </a:extLst>
          </p:cNvPr>
          <p:cNvPicPr>
            <a:picLocks noChangeAspect="1"/>
          </p:cNvPicPr>
          <p:nvPr/>
        </p:nvPicPr>
        <p:blipFill rotWithShape="1">
          <a:blip r:embed="rId5"/>
          <a:srcRect l="29007" t="8557" r="30649" b="26599"/>
          <a:stretch/>
        </p:blipFill>
        <p:spPr>
          <a:xfrm>
            <a:off x="11398929" y="142043"/>
            <a:ext cx="514904" cy="827585"/>
          </a:xfrm>
          <a:prstGeom prst="rect">
            <a:avLst/>
          </a:prstGeom>
        </p:spPr>
      </p:pic>
    </p:spTree>
    <p:extLst>
      <p:ext uri="{BB962C8B-B14F-4D97-AF65-F5344CB8AC3E}">
        <p14:creationId xmlns:p14="http://schemas.microsoft.com/office/powerpoint/2010/main" val="33920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‘Natural’ threats</a:t>
            </a:r>
          </a:p>
        </p:txBody>
      </p:sp>
      <p:sp>
        <p:nvSpPr>
          <p:cNvPr id="7" name="Text Placeholder 5">
            <a:extLst>
              <a:ext uri="{FF2B5EF4-FFF2-40B4-BE49-F238E27FC236}">
                <a16:creationId xmlns:a16="http://schemas.microsoft.com/office/drawing/2014/main" id="{4FD9F1D7-E240-D9C9-2492-8D098C1B74C6}"/>
              </a:ext>
            </a:extLst>
          </p:cNvPr>
          <p:cNvSpPr txBox="1">
            <a:spLocks/>
          </p:cNvSpPr>
          <p:nvPr/>
        </p:nvSpPr>
        <p:spPr>
          <a:xfrm>
            <a:off x="694351" y="1406112"/>
            <a:ext cx="11304991" cy="5234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t>Earthquakes – </a:t>
            </a:r>
            <a:r>
              <a:rPr lang="en-GB" sz="2400" dirty="0">
                <a:solidFill>
                  <a:srgbClr val="0563C1"/>
                </a:solidFill>
                <a:hlinkClick r:id="rId2">
                  <a:extLst>
                    <a:ext uri="{A12FA001-AC4F-418D-AE19-62706E023703}">
                      <ahyp:hlinkClr xmlns:ahyp="http://schemas.microsoft.com/office/drawing/2018/hyperlinkcolor" val="tx"/>
                    </a:ext>
                  </a:extLst>
                </a:hlinkClick>
              </a:rPr>
              <a:t>tectonic plates</a:t>
            </a:r>
            <a:r>
              <a:rPr lang="en-GB" sz="2400" dirty="0"/>
              <a:t>; </a:t>
            </a:r>
            <a:r>
              <a:rPr lang="en-GB" sz="2400" dirty="0">
                <a:solidFill>
                  <a:srgbClr val="0563C1"/>
                </a:solidFill>
                <a:hlinkClick r:id="rId3">
                  <a:extLst>
                    <a:ext uri="{A12FA001-AC4F-418D-AE19-62706E023703}">
                      <ahyp:hlinkClr xmlns:ahyp="http://schemas.microsoft.com/office/drawing/2018/hyperlinkcolor" val="tx"/>
                    </a:ext>
                  </a:extLst>
                </a:hlinkClick>
              </a:rPr>
              <a:t>city plans</a:t>
            </a:r>
            <a:r>
              <a:rPr lang="en-GB" sz="2400" dirty="0"/>
              <a:t>; </a:t>
            </a:r>
            <a:r>
              <a:rPr lang="en-GB" sz="2400" dirty="0">
                <a:solidFill>
                  <a:srgbClr val="0563C1"/>
                </a:solidFill>
                <a:hlinkClick r:id="rId4">
                  <a:extLst>
                    <a:ext uri="{A12FA001-AC4F-418D-AE19-62706E023703}">
                      <ahyp:hlinkClr xmlns:ahyp="http://schemas.microsoft.com/office/drawing/2018/hyperlinkcolor" val="tx"/>
                    </a:ext>
                  </a:extLst>
                </a:hlinkClick>
              </a:rPr>
              <a:t>map viewer video demo</a:t>
            </a:r>
            <a:endParaRPr lang="en-GB" sz="2400" dirty="0">
              <a:solidFill>
                <a:srgbClr val="0563C1"/>
              </a:solidFill>
            </a:endParaRPr>
          </a:p>
          <a:p>
            <a:pPr marL="342900" indent="-342900">
              <a:buFont typeface="Arial" panose="020B0604020202020204" pitchFamily="34" charset="0"/>
              <a:buChar char="•"/>
            </a:pPr>
            <a:r>
              <a:rPr lang="en-GB" sz="2400" dirty="0"/>
              <a:t>Flooding – </a:t>
            </a:r>
            <a:r>
              <a:rPr lang="en-GB" sz="2400" dirty="0">
                <a:solidFill>
                  <a:srgbClr val="0563C1"/>
                </a:solidFill>
                <a:hlinkClick r:id="rId5">
                  <a:extLst>
                    <a:ext uri="{A12FA001-AC4F-418D-AE19-62706E023703}">
                      <ahyp:hlinkClr xmlns:ahyp="http://schemas.microsoft.com/office/drawing/2018/hyperlinkcolor" val="tx"/>
                    </a:ext>
                  </a:extLst>
                </a:hlinkClick>
              </a:rPr>
              <a:t>StoryMap</a:t>
            </a:r>
            <a:r>
              <a:rPr lang="en-GB" sz="2400" dirty="0"/>
              <a:t>; Severe floods in Nov ’21 but frequent occurrence</a:t>
            </a:r>
          </a:p>
          <a:p>
            <a:pPr marL="342900" indent="-342900">
              <a:buFont typeface="Arial" panose="020B0604020202020204" pitchFamily="34" charset="0"/>
              <a:buChar char="•"/>
            </a:pPr>
            <a:r>
              <a:rPr lang="en-GB" sz="2400" dirty="0"/>
              <a:t>Sea level rise -  </a:t>
            </a:r>
            <a:r>
              <a:rPr lang="en-GB" sz="2400" dirty="0">
                <a:solidFill>
                  <a:srgbClr val="0563C1"/>
                </a:solidFill>
                <a:hlinkClick r:id="rId6">
                  <a:extLst>
                    <a:ext uri="{A12FA001-AC4F-418D-AE19-62706E023703}">
                      <ahyp:hlinkClr xmlns:ahyp="http://schemas.microsoft.com/office/drawing/2018/hyperlinkcolor" val="tx"/>
                    </a:ext>
                  </a:extLst>
                </a:hlinkClick>
              </a:rPr>
              <a:t>city plans</a:t>
            </a:r>
            <a:r>
              <a:rPr lang="en-GB" sz="2400" dirty="0"/>
              <a:t>; False Creek and Fraser River areas at risk; </a:t>
            </a:r>
            <a:r>
              <a:rPr lang="en-GB" sz="2400" dirty="0">
                <a:solidFill>
                  <a:srgbClr val="0563C1"/>
                </a:solidFill>
                <a:hlinkClick r:id="rId7">
                  <a:extLst>
                    <a:ext uri="{A12FA001-AC4F-418D-AE19-62706E023703}">
                      <ahyp:hlinkClr xmlns:ahyp="http://schemas.microsoft.com/office/drawing/2018/hyperlinkcolor" val="tx"/>
                    </a:ext>
                  </a:extLst>
                </a:hlinkClick>
              </a:rPr>
              <a:t>Projection maps</a:t>
            </a:r>
            <a:r>
              <a:rPr lang="en-GB" sz="2400" dirty="0"/>
              <a:t> and </a:t>
            </a:r>
            <a:r>
              <a:rPr lang="en-GB" sz="2400" dirty="0">
                <a:hlinkClick r:id="rId8"/>
              </a:rPr>
              <a:t>video demo</a:t>
            </a:r>
            <a:endParaRPr lang="en-GB" sz="2400" dirty="0"/>
          </a:p>
          <a:p>
            <a:pPr marL="342900" indent="-342900">
              <a:buFont typeface="Arial" panose="020B0604020202020204" pitchFamily="34" charset="0"/>
              <a:buChar char="•"/>
            </a:pPr>
            <a:r>
              <a:rPr lang="en-GB" sz="2400" dirty="0"/>
              <a:t>Wildfires – </a:t>
            </a:r>
            <a:r>
              <a:rPr lang="en-GB" sz="2400" dirty="0">
                <a:solidFill>
                  <a:srgbClr val="0563C1"/>
                </a:solidFill>
                <a:hlinkClick r:id="rId9">
                  <a:extLst>
                    <a:ext uri="{A12FA001-AC4F-418D-AE19-62706E023703}">
                      <ahyp:hlinkClr xmlns:ahyp="http://schemas.microsoft.com/office/drawing/2018/hyperlinkcolor" val="tx"/>
                    </a:ext>
                  </a:extLst>
                </a:hlinkClick>
              </a:rPr>
              <a:t>Interactive map</a:t>
            </a:r>
            <a:endParaRPr lang="en-GB" sz="2400" dirty="0">
              <a:solidFill>
                <a:srgbClr val="0563C1"/>
              </a:solidFill>
            </a:endParaRPr>
          </a:p>
          <a:p>
            <a:pPr marL="342900" lvl="1" indent="-342900">
              <a:spcBef>
                <a:spcPts val="1000"/>
              </a:spcBef>
            </a:pPr>
            <a:endParaRPr lang="en-US" dirty="0">
              <a:latin typeface="Arial" panose="020B0604020202020204" pitchFamily="34" charset="0"/>
              <a:cs typeface="Arial" panose="020B0604020202020204" pitchFamily="34" charset="0"/>
            </a:endParaRPr>
          </a:p>
        </p:txBody>
      </p:sp>
      <p:pic>
        <p:nvPicPr>
          <p:cNvPr id="4" name="Picture 3" descr="A screenshot of a map&#10;&#10;Description automatically generated with medium confidence">
            <a:extLst>
              <a:ext uri="{FF2B5EF4-FFF2-40B4-BE49-F238E27FC236}">
                <a16:creationId xmlns:a16="http://schemas.microsoft.com/office/drawing/2014/main" id="{5C985A01-2063-B88C-DAC1-1EC390A2D970}"/>
              </a:ext>
            </a:extLst>
          </p:cNvPr>
          <p:cNvPicPr>
            <a:picLocks noChangeAspect="1"/>
          </p:cNvPicPr>
          <p:nvPr/>
        </p:nvPicPr>
        <p:blipFill>
          <a:blip r:embed="rId10"/>
          <a:stretch>
            <a:fillRect/>
          </a:stretch>
        </p:blipFill>
        <p:spPr>
          <a:xfrm>
            <a:off x="4891596" y="3244535"/>
            <a:ext cx="7218702" cy="3349076"/>
          </a:xfrm>
          <a:prstGeom prst="rect">
            <a:avLst/>
          </a:prstGeom>
        </p:spPr>
      </p:pic>
      <p:pic>
        <p:nvPicPr>
          <p:cNvPr id="6" name="Picture 5" descr="A picture containing text, font, screenshot&#10;&#10;Description automatically generated">
            <a:extLst>
              <a:ext uri="{FF2B5EF4-FFF2-40B4-BE49-F238E27FC236}">
                <a16:creationId xmlns:a16="http://schemas.microsoft.com/office/drawing/2014/main" id="{20BDFF58-3A5B-A9F4-907F-311C00263117}"/>
              </a:ext>
            </a:extLst>
          </p:cNvPr>
          <p:cNvPicPr>
            <a:picLocks noChangeAspect="1"/>
          </p:cNvPicPr>
          <p:nvPr/>
        </p:nvPicPr>
        <p:blipFill>
          <a:blip r:embed="rId11"/>
          <a:stretch>
            <a:fillRect/>
          </a:stretch>
        </p:blipFill>
        <p:spPr>
          <a:xfrm>
            <a:off x="10457895" y="3314608"/>
            <a:ext cx="1541447" cy="988296"/>
          </a:xfrm>
          <a:prstGeom prst="rect">
            <a:avLst/>
          </a:prstGeom>
        </p:spPr>
      </p:pic>
      <p:pic>
        <p:nvPicPr>
          <p:cNvPr id="5" name="Picture 4" descr="A picture containing black, darkness&#10;&#10;Description automatically generated">
            <a:extLst>
              <a:ext uri="{FF2B5EF4-FFF2-40B4-BE49-F238E27FC236}">
                <a16:creationId xmlns:a16="http://schemas.microsoft.com/office/drawing/2014/main" id="{4E0450A7-DE30-85AE-B930-703B0BB5231A}"/>
              </a:ext>
            </a:extLst>
          </p:cNvPr>
          <p:cNvPicPr>
            <a:picLocks noChangeAspect="1"/>
          </p:cNvPicPr>
          <p:nvPr/>
        </p:nvPicPr>
        <p:blipFill rotWithShape="1">
          <a:blip r:embed="rId12"/>
          <a:srcRect l="10438" r="10238" b="18359"/>
          <a:stretch/>
        </p:blipFill>
        <p:spPr>
          <a:xfrm>
            <a:off x="10928412" y="217504"/>
            <a:ext cx="1070930" cy="1102192"/>
          </a:xfrm>
          <a:prstGeom prst="rect">
            <a:avLst/>
          </a:prstGeom>
        </p:spPr>
      </p:pic>
    </p:spTree>
    <p:extLst>
      <p:ext uri="{BB962C8B-B14F-4D97-AF65-F5344CB8AC3E}">
        <p14:creationId xmlns:p14="http://schemas.microsoft.com/office/powerpoint/2010/main" val="2571380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5B2630-7E85-4F09-839F-DD6DDB9AE886}"/>
              </a:ext>
            </a:extLst>
          </p:cNvPr>
          <p:cNvSpPr txBox="1">
            <a:spLocks/>
          </p:cNvSpPr>
          <p:nvPr/>
        </p:nvSpPr>
        <p:spPr>
          <a:xfrm>
            <a:off x="2010688" y="354683"/>
            <a:ext cx="7494003" cy="7725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000" b="1" kern="1200" dirty="0">
                <a:solidFill>
                  <a:schemeClr val="tx1"/>
                </a:solidFill>
                <a:latin typeface="Arial" panose="020B0604020202020204" pitchFamily="34" charset="0"/>
                <a:ea typeface="+mn-ea"/>
                <a:cs typeface="Arial" panose="020B0604020202020204" pitchFamily="34" charset="0"/>
              </a:defRPr>
            </a:lvl1pPr>
          </a:lstStyle>
          <a:p>
            <a:r>
              <a:rPr lang="en-GB" dirty="0"/>
              <a:t>Sustainability in Vancouver?</a:t>
            </a:r>
          </a:p>
        </p:txBody>
      </p:sp>
      <p:sp>
        <p:nvSpPr>
          <p:cNvPr id="5" name="Text Placeholder 5">
            <a:extLst>
              <a:ext uri="{FF2B5EF4-FFF2-40B4-BE49-F238E27FC236}">
                <a16:creationId xmlns:a16="http://schemas.microsoft.com/office/drawing/2014/main" id="{5FEE1F66-F3F4-0957-BE62-BDF505AFA43A}"/>
              </a:ext>
            </a:extLst>
          </p:cNvPr>
          <p:cNvSpPr txBox="1">
            <a:spLocks/>
          </p:cNvSpPr>
          <p:nvPr/>
        </p:nvSpPr>
        <p:spPr>
          <a:xfrm>
            <a:off x="694351" y="1406112"/>
            <a:ext cx="11304991" cy="545188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hlinkClick r:id="rId2"/>
              </a:rPr>
              <a:t>Climate Action Plans </a:t>
            </a:r>
            <a:r>
              <a:rPr lang="en-GB" sz="2400" dirty="0"/>
              <a:t>– 6 “Big Moves” (land use, movement, energy, restoration)</a:t>
            </a:r>
          </a:p>
          <a:p>
            <a:pPr marL="342900" indent="-342900">
              <a:buFont typeface="Arial" panose="020B0604020202020204" pitchFamily="34" charset="0"/>
              <a:buChar char="•"/>
            </a:pPr>
            <a:r>
              <a:rPr lang="en-US" sz="2400" dirty="0"/>
              <a:t>Economist Intelligence Unit (EIU) Global Liveability Index 2022 – Vancouver 5</a:t>
            </a:r>
            <a:r>
              <a:rPr lang="en-US" sz="2400" baseline="30000" dirty="0"/>
              <a:t>th</a:t>
            </a:r>
            <a:r>
              <a:rPr lang="en-US" sz="2400" dirty="0"/>
              <a:t>, Calgary 3</a:t>
            </a:r>
            <a:r>
              <a:rPr lang="en-US" sz="2400" baseline="30000" dirty="0"/>
              <a:t>rd</a:t>
            </a:r>
            <a:r>
              <a:rPr lang="en-US" sz="2400" dirty="0"/>
              <a:t> (with Zurich)</a:t>
            </a:r>
          </a:p>
          <a:p>
            <a:pPr marL="342900" indent="-342900">
              <a:buFont typeface="Arial" panose="020B0604020202020204" pitchFamily="34" charset="0"/>
              <a:buChar char="•"/>
            </a:pPr>
            <a:r>
              <a:rPr lang="en-US" sz="2400" dirty="0"/>
              <a:t>WWF - first winner of Earth Hour City Challenge 2013</a:t>
            </a:r>
          </a:p>
          <a:p>
            <a:pPr marL="342900" indent="-342900">
              <a:buFont typeface="Arial" panose="020B0604020202020204" pitchFamily="34" charset="0"/>
              <a:buChar char="•"/>
            </a:pPr>
            <a:r>
              <a:rPr lang="en-US" sz="2400" dirty="0"/>
              <a:t>Arcadis Sustainable Cities Index 2022 (17</a:t>
            </a:r>
            <a:r>
              <a:rPr lang="en-US" sz="2400" baseline="30000" dirty="0"/>
              <a:t>th</a:t>
            </a:r>
            <a:r>
              <a:rPr lang="en-US" sz="2400" dirty="0"/>
              <a:t> out of 100 – Oslo 1</a:t>
            </a:r>
            <a:r>
              <a:rPr lang="en-US" sz="2400" baseline="30000" dirty="0"/>
              <a:t>st</a:t>
            </a:r>
            <a:r>
              <a:rPr lang="en-US" sz="2400" dirty="0"/>
              <a:t>; London 5</a:t>
            </a:r>
            <a:r>
              <a:rPr lang="en-US" sz="2400" baseline="30000" dirty="0"/>
              <a:t>th</a:t>
            </a:r>
            <a:r>
              <a:rPr lang="en-US" sz="2400" dirty="0"/>
              <a:t>) </a:t>
            </a:r>
          </a:p>
          <a:p>
            <a:pPr marL="342900" indent="-342900">
              <a:buFont typeface="Arial" panose="020B0604020202020204" pitchFamily="34" charset="0"/>
              <a:buChar char="•"/>
            </a:pPr>
            <a:r>
              <a:rPr lang="en-US" sz="2400" dirty="0"/>
              <a:t>Signatory of “C40” scheme, network of ~100 mayors against climate crisis.</a:t>
            </a:r>
          </a:p>
          <a:p>
            <a:pPr marL="342900" indent="-342900">
              <a:buFont typeface="Arial" panose="020B0604020202020204" pitchFamily="34" charset="0"/>
              <a:buChar char="•"/>
            </a:pPr>
            <a:r>
              <a:rPr lang="en-US" sz="2400" dirty="0"/>
              <a:t>Greenpeace ‘born’ in Kitsilano suburb in 1971</a:t>
            </a:r>
          </a:p>
          <a:p>
            <a:pPr marL="342900" indent="-342900">
              <a:buFont typeface="Arial" panose="020B0604020202020204" pitchFamily="34" charset="0"/>
              <a:buChar char="•"/>
            </a:pPr>
            <a:r>
              <a:rPr lang="en-US" sz="2400" dirty="0"/>
              <a:t>Regularly tops lists of sustainable settlements</a:t>
            </a:r>
          </a:p>
          <a:p>
            <a:pPr marL="342900" indent="-342900">
              <a:buFont typeface="Arial" panose="020B0604020202020204" pitchFamily="34" charset="0"/>
              <a:buChar char="•"/>
            </a:pPr>
            <a:r>
              <a:rPr lang="en-US" sz="2400" dirty="0">
                <a:solidFill>
                  <a:schemeClr val="accent2">
                    <a:lumMod val="75000"/>
                  </a:schemeClr>
                </a:solidFill>
              </a:rPr>
              <a:t>Problems with sea and air travel</a:t>
            </a:r>
          </a:p>
          <a:p>
            <a:pPr marL="342900" indent="-342900">
              <a:buFont typeface="Arial" panose="020B0604020202020204" pitchFamily="34" charset="0"/>
              <a:buChar char="•"/>
            </a:pPr>
            <a:r>
              <a:rPr lang="en-US" sz="2400" dirty="0">
                <a:solidFill>
                  <a:schemeClr val="accent2">
                    <a:lumMod val="75000"/>
                  </a:schemeClr>
                </a:solidFill>
              </a:rPr>
              <a:t>Climate change likely to be a significant challenge</a:t>
            </a:r>
          </a:p>
          <a:p>
            <a:pPr marL="342900" indent="-342900">
              <a:buFont typeface="Arial" panose="020B0604020202020204" pitchFamily="34" charset="0"/>
              <a:buChar char="•"/>
            </a:pPr>
            <a:r>
              <a:rPr lang="en-US" sz="2400" dirty="0">
                <a:solidFill>
                  <a:schemeClr val="accent2">
                    <a:lumMod val="75000"/>
                  </a:schemeClr>
                </a:solidFill>
              </a:rPr>
              <a:t>Housing also a significant problem (SDG 11 Social Target)</a:t>
            </a:r>
          </a:p>
          <a:p>
            <a:pPr marL="342900" indent="-342900">
              <a:buFont typeface="Arial" panose="020B0604020202020204" pitchFamily="34" charset="0"/>
              <a:buChar char="•"/>
            </a:pPr>
            <a:r>
              <a:rPr lang="en-US" sz="2400" dirty="0">
                <a:solidFill>
                  <a:schemeClr val="accent2">
                    <a:lumMod val="75000"/>
                  </a:schemeClr>
                </a:solidFill>
              </a:rPr>
              <a:t>Canada has environmental demons to deal with (e.g., Alberta tar sands and destruction of old-growth forests like those on </a:t>
            </a:r>
            <a:r>
              <a:rPr lang="en-US" sz="2400" dirty="0">
                <a:solidFill>
                  <a:schemeClr val="accent2">
                    <a:lumMod val="75000"/>
                  </a:schemeClr>
                </a:solidFill>
                <a:hlinkClick r:id="rId3"/>
              </a:rPr>
              <a:t>Vancouver Island</a:t>
            </a:r>
            <a:r>
              <a:rPr lang="en-US" sz="2400" dirty="0">
                <a:solidFill>
                  <a:schemeClr val="accent2">
                    <a:lumMod val="75000"/>
                  </a:schemeClr>
                </a:solidFill>
              </a:rPr>
              <a:t>)</a:t>
            </a:r>
          </a:p>
          <a:p>
            <a:endParaRPr lang="en-US" sz="2400" dirty="0"/>
          </a:p>
        </p:txBody>
      </p:sp>
      <p:pic>
        <p:nvPicPr>
          <p:cNvPr id="7" name="Picture 6" descr="A picture containing black, darkness&#10;&#10;Description automatically generated">
            <a:extLst>
              <a:ext uri="{FF2B5EF4-FFF2-40B4-BE49-F238E27FC236}">
                <a16:creationId xmlns:a16="http://schemas.microsoft.com/office/drawing/2014/main" id="{C2E8AFE0-E525-DCE7-8915-B0ED8E26BC55}"/>
              </a:ext>
            </a:extLst>
          </p:cNvPr>
          <p:cNvPicPr>
            <a:picLocks noChangeAspect="1"/>
          </p:cNvPicPr>
          <p:nvPr/>
        </p:nvPicPr>
        <p:blipFill rotWithShape="1">
          <a:blip r:embed="rId4"/>
          <a:srcRect l="28475" t="15478" r="29184" b="34588"/>
          <a:stretch/>
        </p:blipFill>
        <p:spPr>
          <a:xfrm>
            <a:off x="11040554" y="106280"/>
            <a:ext cx="958788" cy="1130732"/>
          </a:xfrm>
          <a:prstGeom prst="rect">
            <a:avLst/>
          </a:prstGeom>
        </p:spPr>
      </p:pic>
    </p:spTree>
    <p:extLst>
      <p:ext uri="{BB962C8B-B14F-4D97-AF65-F5344CB8AC3E}">
        <p14:creationId xmlns:p14="http://schemas.microsoft.com/office/powerpoint/2010/main" val="273991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5B2630-7E85-4F09-839F-DD6DDB9AE886}"/>
              </a:ext>
            </a:extLst>
          </p:cNvPr>
          <p:cNvSpPr txBox="1">
            <a:spLocks/>
          </p:cNvSpPr>
          <p:nvPr/>
        </p:nvSpPr>
        <p:spPr>
          <a:xfrm>
            <a:off x="2010688" y="354683"/>
            <a:ext cx="7494003" cy="7725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000" b="1" kern="1200" dirty="0">
                <a:solidFill>
                  <a:schemeClr val="tx1"/>
                </a:solidFill>
                <a:latin typeface="Arial" panose="020B0604020202020204" pitchFamily="34" charset="0"/>
                <a:ea typeface="+mn-ea"/>
                <a:cs typeface="Arial" panose="020B0604020202020204" pitchFamily="34" charset="0"/>
              </a:defRPr>
            </a:lvl1pPr>
          </a:lstStyle>
          <a:p>
            <a:r>
              <a:rPr lang="en-GB" dirty="0"/>
              <a:t>Sustainability in Vancouver?</a:t>
            </a:r>
          </a:p>
        </p:txBody>
      </p:sp>
      <p:sp>
        <p:nvSpPr>
          <p:cNvPr id="5" name="Text Placeholder 5">
            <a:extLst>
              <a:ext uri="{FF2B5EF4-FFF2-40B4-BE49-F238E27FC236}">
                <a16:creationId xmlns:a16="http://schemas.microsoft.com/office/drawing/2014/main" id="{5FEE1F66-F3F4-0957-BE62-BDF505AFA43A}"/>
              </a:ext>
            </a:extLst>
          </p:cNvPr>
          <p:cNvSpPr txBox="1">
            <a:spLocks/>
          </p:cNvSpPr>
          <p:nvPr/>
        </p:nvSpPr>
        <p:spPr>
          <a:xfrm>
            <a:off x="694351" y="1406112"/>
            <a:ext cx="11304991" cy="54518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hlinkClick r:id="rId2"/>
              </a:rPr>
              <a:t>Moore et al. (2013) </a:t>
            </a:r>
            <a:r>
              <a:rPr lang="en-GB" sz="2400" dirty="0"/>
              <a:t>- Me</a:t>
            </a:r>
            <a:r>
              <a:rPr lang="en-US" sz="2400" dirty="0"/>
              <a:t>tro Vancouver's ecological footprint in 2006 as equivalent to 10,054,400 global hectares.</a:t>
            </a:r>
          </a:p>
          <a:p>
            <a:pPr marL="342900" indent="-342900">
              <a:buFont typeface="Arial" panose="020B0604020202020204" pitchFamily="34" charset="0"/>
              <a:buChar char="•"/>
            </a:pPr>
            <a:r>
              <a:rPr lang="en-GB" sz="2400" dirty="0">
                <a:hlinkClick r:id="rId2"/>
              </a:rPr>
              <a:t>Moore et al. (2013) </a:t>
            </a:r>
            <a:r>
              <a:rPr lang="en-GB" sz="2400" dirty="0"/>
              <a:t>– 2006 - </a:t>
            </a:r>
            <a:r>
              <a:rPr lang="en-US" sz="2400" b="1" dirty="0"/>
              <a:t>4.75 gha/ca</a:t>
            </a:r>
            <a:r>
              <a:rPr lang="en-US" sz="2400" dirty="0"/>
              <a:t>. </a:t>
            </a:r>
          </a:p>
          <a:p>
            <a:pPr marL="342900" indent="-342900">
              <a:buFont typeface="Arial" panose="020B0604020202020204" pitchFamily="34" charset="0"/>
              <a:buChar char="•"/>
            </a:pPr>
            <a:r>
              <a:rPr lang="en-US" sz="2400" dirty="0"/>
              <a:t>Almost double the world average biocapacity demand (2.7 gha/ca)</a:t>
            </a:r>
          </a:p>
          <a:p>
            <a:pPr marL="342900" indent="-342900">
              <a:buFont typeface="Arial" panose="020B0604020202020204" pitchFamily="34" charset="0"/>
              <a:buChar char="•"/>
            </a:pPr>
            <a:r>
              <a:rPr lang="en-US" sz="2400" dirty="0"/>
              <a:t>Almost three times the global per capita biocapacity supply (1.8 gha/ca). </a:t>
            </a:r>
          </a:p>
          <a:p>
            <a:pPr marL="342900" indent="-342900">
              <a:buFont typeface="Arial" panose="020B0604020202020204" pitchFamily="34" charset="0"/>
              <a:buChar char="•"/>
            </a:pPr>
            <a:r>
              <a:rPr lang="en-US" sz="2400" dirty="0">
                <a:hlinkClick r:id="rId3"/>
              </a:rPr>
              <a:t>Ecocity report (2018) </a:t>
            </a:r>
            <a:r>
              <a:rPr lang="en-US" sz="2400" dirty="0"/>
              <a:t>– </a:t>
            </a:r>
            <a:r>
              <a:rPr lang="en-US" sz="2400" b="1" dirty="0"/>
              <a:t>3.4 gha / person</a:t>
            </a:r>
          </a:p>
          <a:p>
            <a:pPr marL="342900" indent="-342900">
              <a:buFont typeface="Arial" panose="020B0604020202020204" pitchFamily="34" charset="0"/>
              <a:buChar char="•"/>
            </a:pPr>
            <a:r>
              <a:rPr lang="en-US" sz="2400" dirty="0">
                <a:hlinkClick r:id="rId4"/>
              </a:rPr>
              <a:t>SFU</a:t>
            </a:r>
            <a:r>
              <a:rPr lang="en-US" sz="2400" dirty="0"/>
              <a:t> – </a:t>
            </a:r>
            <a:r>
              <a:rPr lang="en-US" sz="2400" b="1" dirty="0"/>
              <a:t>2.9 gha / person</a:t>
            </a:r>
          </a:p>
        </p:txBody>
      </p:sp>
      <p:pic>
        <p:nvPicPr>
          <p:cNvPr id="7" name="Picture 6" descr="A picture containing black, darkness&#10;&#10;Description automatically generated">
            <a:extLst>
              <a:ext uri="{FF2B5EF4-FFF2-40B4-BE49-F238E27FC236}">
                <a16:creationId xmlns:a16="http://schemas.microsoft.com/office/drawing/2014/main" id="{C2E8AFE0-E525-DCE7-8915-B0ED8E26BC55}"/>
              </a:ext>
            </a:extLst>
          </p:cNvPr>
          <p:cNvPicPr>
            <a:picLocks noChangeAspect="1"/>
          </p:cNvPicPr>
          <p:nvPr/>
        </p:nvPicPr>
        <p:blipFill rotWithShape="1">
          <a:blip r:embed="rId5"/>
          <a:srcRect l="28475" t="15478" r="29184" b="34588"/>
          <a:stretch/>
        </p:blipFill>
        <p:spPr>
          <a:xfrm>
            <a:off x="11040554" y="106280"/>
            <a:ext cx="958788" cy="1130732"/>
          </a:xfrm>
          <a:prstGeom prst="rect">
            <a:avLst/>
          </a:prstGeom>
        </p:spPr>
      </p:pic>
      <p:pic>
        <p:nvPicPr>
          <p:cNvPr id="9" name="Picture 8" descr="A close-up of a foot&#10;&#10;Description automatically generated with low confidence">
            <a:extLst>
              <a:ext uri="{FF2B5EF4-FFF2-40B4-BE49-F238E27FC236}">
                <a16:creationId xmlns:a16="http://schemas.microsoft.com/office/drawing/2014/main" id="{DADBDB86-8BB5-C80C-207D-BC442A44E872}"/>
              </a:ext>
            </a:extLst>
          </p:cNvPr>
          <p:cNvPicPr>
            <a:picLocks noChangeAspect="1"/>
          </p:cNvPicPr>
          <p:nvPr/>
        </p:nvPicPr>
        <p:blipFill>
          <a:blip r:embed="rId6"/>
          <a:stretch>
            <a:fillRect/>
          </a:stretch>
        </p:blipFill>
        <p:spPr>
          <a:xfrm>
            <a:off x="6819900" y="3625232"/>
            <a:ext cx="5372100" cy="3232768"/>
          </a:xfrm>
          <a:prstGeom prst="rect">
            <a:avLst/>
          </a:prstGeom>
        </p:spPr>
      </p:pic>
    </p:spTree>
    <p:extLst>
      <p:ext uri="{BB962C8B-B14F-4D97-AF65-F5344CB8AC3E}">
        <p14:creationId xmlns:p14="http://schemas.microsoft.com/office/powerpoint/2010/main" val="418605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0C7F-6462-40A6-A27B-E7B9BBFC57F9}"/>
              </a:ext>
            </a:extLst>
          </p:cNvPr>
          <p:cNvSpPr>
            <a:spLocks noGrp="1"/>
          </p:cNvSpPr>
          <p:nvPr>
            <p:ph type="title"/>
          </p:nvPr>
        </p:nvSpPr>
        <p:spPr>
          <a:xfrm>
            <a:off x="3506681" y="261891"/>
            <a:ext cx="8167578" cy="970137"/>
          </a:xfrm>
        </p:spPr>
        <p:txBody>
          <a:bodyPr>
            <a:normAutofit/>
          </a:bodyPr>
          <a:lstStyle/>
          <a:p>
            <a:pPr algn="r"/>
            <a:r>
              <a:rPr lang="en-US" dirty="0"/>
              <a:t>Alignment to specification – AS</a:t>
            </a:r>
          </a:p>
        </p:txBody>
      </p:sp>
      <p:pic>
        <p:nvPicPr>
          <p:cNvPr id="5" name="Picture 4" descr="A picture containing text, font, screenshot, document&#10;&#10;Description automatically generated">
            <a:extLst>
              <a:ext uri="{FF2B5EF4-FFF2-40B4-BE49-F238E27FC236}">
                <a16:creationId xmlns:a16="http://schemas.microsoft.com/office/drawing/2014/main" id="{0708F18D-FF81-9F93-91EB-8B8C0DA7F71B}"/>
              </a:ext>
            </a:extLst>
          </p:cNvPr>
          <p:cNvPicPr>
            <a:picLocks noChangeAspect="1"/>
          </p:cNvPicPr>
          <p:nvPr/>
        </p:nvPicPr>
        <p:blipFill>
          <a:blip r:embed="rId2"/>
          <a:stretch>
            <a:fillRect/>
          </a:stretch>
        </p:blipFill>
        <p:spPr>
          <a:xfrm>
            <a:off x="853084" y="2283271"/>
            <a:ext cx="5538163" cy="2297607"/>
          </a:xfrm>
          <a:prstGeom prst="rect">
            <a:avLst/>
          </a:prstGeom>
        </p:spPr>
      </p:pic>
      <p:pic>
        <p:nvPicPr>
          <p:cNvPr id="7" name="Picture 6" descr="A picture containing text, screenshot, font, line&#10;&#10;Description automatically generated">
            <a:extLst>
              <a:ext uri="{FF2B5EF4-FFF2-40B4-BE49-F238E27FC236}">
                <a16:creationId xmlns:a16="http://schemas.microsoft.com/office/drawing/2014/main" id="{A6D701A8-1151-C271-ADE8-E7D3440FDA52}"/>
              </a:ext>
            </a:extLst>
          </p:cNvPr>
          <p:cNvPicPr>
            <a:picLocks noChangeAspect="1"/>
          </p:cNvPicPr>
          <p:nvPr/>
        </p:nvPicPr>
        <p:blipFill>
          <a:blip r:embed="rId3"/>
          <a:stretch>
            <a:fillRect/>
          </a:stretch>
        </p:blipFill>
        <p:spPr>
          <a:xfrm>
            <a:off x="6391247" y="3504387"/>
            <a:ext cx="5595462" cy="2559062"/>
          </a:xfrm>
          <a:prstGeom prst="rect">
            <a:avLst/>
          </a:prstGeom>
        </p:spPr>
      </p:pic>
      <p:sp>
        <p:nvSpPr>
          <p:cNvPr id="9" name="Rectangle 8">
            <a:extLst>
              <a:ext uri="{FF2B5EF4-FFF2-40B4-BE49-F238E27FC236}">
                <a16:creationId xmlns:a16="http://schemas.microsoft.com/office/drawing/2014/main" id="{BFBC3DA8-A20C-6B27-5B26-481E039F23FE}"/>
              </a:ext>
            </a:extLst>
          </p:cNvPr>
          <p:cNvSpPr/>
          <p:nvPr/>
        </p:nvSpPr>
        <p:spPr>
          <a:xfrm>
            <a:off x="7860904" y="4652144"/>
            <a:ext cx="4017418" cy="144681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02AAF9F9-0AA9-0260-F152-5A50FFCDA103}"/>
              </a:ext>
            </a:extLst>
          </p:cNvPr>
          <p:cNvSpPr/>
          <p:nvPr/>
        </p:nvSpPr>
        <p:spPr>
          <a:xfrm>
            <a:off x="3657600" y="3755254"/>
            <a:ext cx="941033" cy="204187"/>
          </a:xfrm>
          <a:prstGeom prst="rect">
            <a:avLst/>
          </a:prstGeom>
          <a:solidFill>
            <a:srgbClr val="FFFF00">
              <a:alpha val="4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678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normAutofit fontScale="90000"/>
          </a:bodyPr>
          <a:lstStyle/>
          <a:p>
            <a:r>
              <a:rPr lang="en-GB" dirty="0"/>
              <a:t>Online map viewers - Vancouver</a:t>
            </a:r>
          </a:p>
        </p:txBody>
      </p:sp>
      <p:sp>
        <p:nvSpPr>
          <p:cNvPr id="5" name="Text Placeholder 5">
            <a:extLst>
              <a:ext uri="{FF2B5EF4-FFF2-40B4-BE49-F238E27FC236}">
                <a16:creationId xmlns:a16="http://schemas.microsoft.com/office/drawing/2014/main" id="{D8FD0A28-D798-BE55-D17C-989F1780BD2B}"/>
              </a:ext>
            </a:extLst>
          </p:cNvPr>
          <p:cNvSpPr txBox="1">
            <a:spLocks/>
          </p:cNvSpPr>
          <p:nvPr/>
        </p:nvSpPr>
        <p:spPr>
          <a:xfrm>
            <a:off x="694351" y="1406112"/>
            <a:ext cx="11304991" cy="50972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hlinkClick r:id="rId2"/>
              </a:rPr>
              <a:t>https://maps-vancouver.com/</a:t>
            </a:r>
            <a:endParaRPr lang="en-GB" sz="2400" dirty="0"/>
          </a:p>
          <a:p>
            <a:pPr marL="342900" indent="-342900">
              <a:buFont typeface="Arial" panose="020B0604020202020204" pitchFamily="34" charset="0"/>
              <a:buChar char="•"/>
            </a:pPr>
            <a:r>
              <a:rPr lang="en-GB" sz="2400" dirty="0">
                <a:hlinkClick r:id="rId3"/>
              </a:rPr>
              <a:t>http://www.metrovancouver.org/metro2040</a:t>
            </a:r>
            <a:r>
              <a:rPr lang="en-GB" sz="2400" dirty="0"/>
              <a:t> </a:t>
            </a:r>
          </a:p>
          <a:p>
            <a:pPr marL="342900" indent="-342900">
              <a:buFont typeface="Arial" panose="020B0604020202020204" pitchFamily="34" charset="0"/>
              <a:buChar char="•"/>
            </a:pPr>
            <a:r>
              <a:rPr lang="en-US" sz="2400" dirty="0">
                <a:hlinkClick r:id="rId4"/>
              </a:rPr>
              <a:t>Statistics Canada: Canada's national statistical agency (statcan.gc.ca)</a:t>
            </a:r>
            <a:r>
              <a:rPr lang="en-US" sz="2400" dirty="0"/>
              <a:t> – </a:t>
            </a:r>
            <a:r>
              <a:rPr lang="en-US" sz="2400" dirty="0">
                <a:hlinkClick r:id="rId5"/>
              </a:rPr>
              <a:t>video demo</a:t>
            </a:r>
            <a:endParaRPr lang="en-US" sz="2400" dirty="0"/>
          </a:p>
          <a:p>
            <a:pPr marL="342900" indent="-342900">
              <a:buFont typeface="Arial" panose="020B0604020202020204" pitchFamily="34" charset="0"/>
              <a:buChar char="•"/>
            </a:pPr>
            <a:r>
              <a:rPr lang="en-US" sz="2400" dirty="0">
                <a:hlinkClick r:id="rId6"/>
              </a:rPr>
              <a:t>Canada Index of Multiple Deprivation </a:t>
            </a:r>
            <a:r>
              <a:rPr lang="en-US" sz="2400" dirty="0"/>
              <a:t>(CIMD) – </a:t>
            </a:r>
            <a:r>
              <a:rPr lang="en-US" sz="2400" dirty="0">
                <a:hlinkClick r:id="rId7"/>
              </a:rPr>
              <a:t>video demo in ArcGIS Online</a:t>
            </a:r>
            <a:endParaRPr lang="en-US" sz="2400" dirty="0"/>
          </a:p>
          <a:p>
            <a:pPr marL="342900" indent="-342900">
              <a:buFont typeface="Arial" panose="020B0604020202020204" pitchFamily="34" charset="0"/>
              <a:buChar char="•"/>
            </a:pPr>
            <a:r>
              <a:rPr lang="en-GB" sz="2400" dirty="0">
                <a:hlinkClick r:id="rId8"/>
              </a:rPr>
              <a:t>AirMap (metrovancouver.org)</a:t>
            </a:r>
            <a:endParaRPr lang="en-GB" sz="2400" dirty="0"/>
          </a:p>
          <a:p>
            <a:pPr marL="342900" indent="-342900">
              <a:buFont typeface="Arial" panose="020B0604020202020204" pitchFamily="34" charset="0"/>
              <a:buChar char="•"/>
            </a:pPr>
            <a:r>
              <a:rPr lang="en-US" sz="2400" dirty="0">
                <a:hlinkClick r:id="rId9"/>
              </a:rPr>
              <a:t>https://maps.vancouver.ca/vanmap-viewer/</a:t>
            </a:r>
            <a:r>
              <a:rPr lang="en-US" sz="2400" dirty="0"/>
              <a:t> (Brilliant!)</a:t>
            </a:r>
          </a:p>
          <a:p>
            <a:pPr marL="342900" indent="-342900">
              <a:buFont typeface="Arial" panose="020B0604020202020204" pitchFamily="34" charset="0"/>
              <a:buChar char="•"/>
            </a:pPr>
            <a:endParaRPr lang="en-US" sz="2400" dirty="0"/>
          </a:p>
        </p:txBody>
      </p:sp>
      <p:pic>
        <p:nvPicPr>
          <p:cNvPr id="4" name="Picture 3" descr="A picture containing black, darkness&#10;&#10;Description automatically generated">
            <a:extLst>
              <a:ext uri="{FF2B5EF4-FFF2-40B4-BE49-F238E27FC236}">
                <a16:creationId xmlns:a16="http://schemas.microsoft.com/office/drawing/2014/main" id="{FE7ED7E1-25D8-692B-8D4E-F8D9BD592F35}"/>
              </a:ext>
            </a:extLst>
          </p:cNvPr>
          <p:cNvPicPr>
            <a:picLocks noChangeAspect="1"/>
          </p:cNvPicPr>
          <p:nvPr/>
        </p:nvPicPr>
        <p:blipFill rotWithShape="1">
          <a:blip r:embed="rId10"/>
          <a:srcRect l="17956" r="18000" b="19661"/>
          <a:stretch/>
        </p:blipFill>
        <p:spPr>
          <a:xfrm>
            <a:off x="11126951" y="95250"/>
            <a:ext cx="872391" cy="1094358"/>
          </a:xfrm>
          <a:prstGeom prst="rect">
            <a:avLst/>
          </a:prstGeom>
        </p:spPr>
      </p:pic>
    </p:spTree>
    <p:extLst>
      <p:ext uri="{BB962C8B-B14F-4D97-AF65-F5344CB8AC3E}">
        <p14:creationId xmlns:p14="http://schemas.microsoft.com/office/powerpoint/2010/main" val="424890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normAutofit/>
          </a:bodyPr>
          <a:lstStyle/>
          <a:p>
            <a:r>
              <a:rPr lang="en-GB" dirty="0"/>
              <a:t>Excellent websites</a:t>
            </a:r>
          </a:p>
        </p:txBody>
      </p:sp>
      <p:sp>
        <p:nvSpPr>
          <p:cNvPr id="5" name="Text Placeholder 5">
            <a:extLst>
              <a:ext uri="{FF2B5EF4-FFF2-40B4-BE49-F238E27FC236}">
                <a16:creationId xmlns:a16="http://schemas.microsoft.com/office/drawing/2014/main" id="{D8FD0A28-D798-BE55-D17C-989F1780BD2B}"/>
              </a:ext>
            </a:extLst>
          </p:cNvPr>
          <p:cNvSpPr txBox="1">
            <a:spLocks/>
          </p:cNvSpPr>
          <p:nvPr/>
        </p:nvSpPr>
        <p:spPr>
          <a:xfrm>
            <a:off x="694351" y="1406112"/>
            <a:ext cx="11304991" cy="50972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hlinkClick r:id="rId2"/>
              </a:rPr>
              <a:t>Green Vancouver | City of Vancouver</a:t>
            </a:r>
            <a:endParaRPr lang="en-US" sz="2400" dirty="0"/>
          </a:p>
          <a:p>
            <a:pPr marL="342900" indent="-342900">
              <a:buFont typeface="Arial" panose="020B0604020202020204" pitchFamily="34" charset="0"/>
              <a:buChar char="•"/>
            </a:pPr>
            <a:r>
              <a:rPr lang="en-GB" sz="2400" dirty="0">
                <a:hlinkClick r:id="rId3"/>
              </a:rPr>
              <a:t>Vancouver - C40 Cities</a:t>
            </a:r>
            <a:endParaRPr lang="en-GB" sz="2400" dirty="0"/>
          </a:p>
          <a:p>
            <a:pPr marL="342900" indent="-342900">
              <a:buFont typeface="Arial" panose="020B0604020202020204" pitchFamily="34" charset="0"/>
              <a:buChar char="•"/>
            </a:pPr>
            <a:r>
              <a:rPr lang="en-GB" sz="2400" dirty="0">
                <a:hlinkClick r:id="rId4"/>
              </a:rPr>
              <a:t>Happy Cities | Stories</a:t>
            </a:r>
            <a:endParaRPr lang="en-GB" sz="2400" dirty="0"/>
          </a:p>
          <a:p>
            <a:pPr marL="342900" indent="-342900">
              <a:buFont typeface="Arial" panose="020B0604020202020204" pitchFamily="34" charset="0"/>
              <a:buChar char="•"/>
            </a:pPr>
            <a:r>
              <a:rPr lang="en-GB" sz="2400" dirty="0">
                <a:hlinkClick r:id="rId5"/>
              </a:rPr>
              <a:t>Home | City of Vancouver</a:t>
            </a:r>
            <a:endParaRPr lang="en-GB" sz="2400" dirty="0"/>
          </a:p>
          <a:p>
            <a:pPr marL="342900" indent="-342900">
              <a:buFont typeface="Arial" panose="020B0604020202020204" pitchFamily="34" charset="0"/>
              <a:buChar char="•"/>
            </a:pPr>
            <a:r>
              <a:rPr lang="en-GB" sz="2400" dirty="0">
                <a:hlinkClick r:id="rId6"/>
              </a:rPr>
              <a:t>Vancouver district energy | WWF (panda.org)</a:t>
            </a:r>
            <a:r>
              <a:rPr lang="en-GB" sz="2400" dirty="0"/>
              <a:t> (+ other WWF pages)</a:t>
            </a:r>
          </a:p>
          <a:p>
            <a:pPr marL="342900" indent="-342900">
              <a:buFont typeface="Arial" panose="020B0604020202020204" pitchFamily="34" charset="0"/>
              <a:buChar char="•"/>
            </a:pPr>
            <a:r>
              <a:rPr lang="en-GB" sz="2400" dirty="0">
                <a:hlinkClick r:id="rId7"/>
              </a:rPr>
              <a:t>LidarBC - Open LiDAR Data Portal (arcgis.com)</a:t>
            </a:r>
            <a:endParaRPr lang="en-GB" sz="2400" dirty="0"/>
          </a:p>
          <a:p>
            <a:pPr marL="342900" indent="-342900">
              <a:buFont typeface="Arial" panose="020B0604020202020204" pitchFamily="34" charset="0"/>
              <a:buChar char="•"/>
            </a:pPr>
            <a:r>
              <a:rPr lang="en-GB" sz="2400" dirty="0">
                <a:hlinkClick r:id="rId8"/>
              </a:rPr>
              <a:t>Home - Global Footprint Network</a:t>
            </a:r>
            <a:endParaRPr lang="en-GB" sz="2400" dirty="0"/>
          </a:p>
          <a:p>
            <a:pPr marL="342900" indent="-342900">
              <a:buFont typeface="Arial" panose="020B0604020202020204" pitchFamily="34" charset="0"/>
              <a:buChar char="•"/>
            </a:pPr>
            <a:r>
              <a:rPr lang="en-US" sz="2400" dirty="0">
                <a:hlinkClick r:id="rId9"/>
              </a:rPr>
              <a:t>Global Gridded Model of Carbon Footprints (citycarbonfootprints.info)</a:t>
            </a:r>
            <a:endParaRPr lang="en-US" sz="2400" dirty="0"/>
          </a:p>
          <a:p>
            <a:pPr marL="342900" indent="-342900">
              <a:buFont typeface="Arial" panose="020B0604020202020204" pitchFamily="34" charset="0"/>
              <a:buChar char="•"/>
            </a:pPr>
            <a:r>
              <a:rPr lang="en-US" sz="2400" dirty="0">
                <a:hlinkClick r:id="rId10"/>
              </a:rPr>
              <a:t>Focus on Geography Series (statcan.gc.ca)</a:t>
            </a:r>
            <a:r>
              <a:rPr lang="en-US" sz="2400" dirty="0"/>
              <a:t> </a:t>
            </a:r>
            <a:endParaRPr lang="en-GB"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Recording of talk available</a:t>
            </a:r>
          </a:p>
        </p:txBody>
      </p:sp>
      <p:pic>
        <p:nvPicPr>
          <p:cNvPr id="4" name="Picture 3" descr="A picture containing black, darkness&#10;&#10;Description automatically generated">
            <a:extLst>
              <a:ext uri="{FF2B5EF4-FFF2-40B4-BE49-F238E27FC236}">
                <a16:creationId xmlns:a16="http://schemas.microsoft.com/office/drawing/2014/main" id="{E8C349E7-C5EB-D74A-B1E2-030559FA8A10}"/>
              </a:ext>
            </a:extLst>
          </p:cNvPr>
          <p:cNvPicPr>
            <a:picLocks noChangeAspect="1"/>
          </p:cNvPicPr>
          <p:nvPr/>
        </p:nvPicPr>
        <p:blipFill rotWithShape="1">
          <a:blip r:embed="rId11"/>
          <a:srcRect l="17956" r="18000" b="19661"/>
          <a:stretch/>
        </p:blipFill>
        <p:spPr>
          <a:xfrm>
            <a:off x="11126951" y="95250"/>
            <a:ext cx="872391" cy="1094358"/>
          </a:xfrm>
          <a:prstGeom prst="rect">
            <a:avLst/>
          </a:prstGeom>
        </p:spPr>
      </p:pic>
    </p:spTree>
    <p:extLst>
      <p:ext uri="{BB962C8B-B14F-4D97-AF65-F5344CB8AC3E}">
        <p14:creationId xmlns:p14="http://schemas.microsoft.com/office/powerpoint/2010/main" val="56006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F456-3D24-5644-B2AC-19C2DCB6ECD9}"/>
              </a:ext>
            </a:extLst>
          </p:cNvPr>
          <p:cNvSpPr>
            <a:spLocks noGrp="1"/>
          </p:cNvSpPr>
          <p:nvPr>
            <p:ph type="title"/>
          </p:nvPr>
        </p:nvSpPr>
        <p:spPr>
          <a:xfrm>
            <a:off x="396126" y="290052"/>
            <a:ext cx="5043175" cy="1421928"/>
          </a:xfrm>
        </p:spPr>
        <p:txBody>
          <a:bodyPr wrap="none" anchor="t" anchorCtr="0">
            <a:spAutoFit/>
          </a:bodyPr>
          <a:lstStyle/>
          <a:p>
            <a:r>
              <a:rPr lang="en-US" sz="3200" b="0" dirty="0"/>
              <a:t>Dr Paul McKenzie</a:t>
            </a:r>
            <a:br>
              <a:rPr lang="en-US" sz="3200" b="0" dirty="0"/>
            </a:br>
            <a:r>
              <a:rPr lang="en-US" sz="3200" b="0" dirty="0"/>
              <a:t>sjp.mckenzie@ulster.ac.uk</a:t>
            </a:r>
            <a:br>
              <a:rPr lang="en-US" sz="3200" b="0" dirty="0"/>
            </a:br>
            <a:r>
              <a:rPr lang="en-US" sz="3200" b="0" dirty="0"/>
              <a:t>028 7012 4628</a:t>
            </a:r>
          </a:p>
        </p:txBody>
      </p:sp>
    </p:spTree>
    <p:extLst>
      <p:ext uri="{BB962C8B-B14F-4D97-AF65-F5344CB8AC3E}">
        <p14:creationId xmlns:p14="http://schemas.microsoft.com/office/powerpoint/2010/main" val="356749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0C7F-6462-40A6-A27B-E7B9BBFC57F9}"/>
              </a:ext>
            </a:extLst>
          </p:cNvPr>
          <p:cNvSpPr>
            <a:spLocks noGrp="1"/>
          </p:cNvSpPr>
          <p:nvPr>
            <p:ph type="title"/>
          </p:nvPr>
        </p:nvSpPr>
        <p:spPr>
          <a:xfrm>
            <a:off x="3506681" y="261891"/>
            <a:ext cx="8167578" cy="970137"/>
          </a:xfrm>
        </p:spPr>
        <p:txBody>
          <a:bodyPr/>
          <a:lstStyle/>
          <a:p>
            <a:pPr algn="r"/>
            <a:r>
              <a:rPr lang="en-US" dirty="0"/>
              <a:t>Alignment to specification – A2</a:t>
            </a:r>
          </a:p>
        </p:txBody>
      </p:sp>
      <p:pic>
        <p:nvPicPr>
          <p:cNvPr id="5" name="Picture 4">
            <a:extLst>
              <a:ext uri="{FF2B5EF4-FFF2-40B4-BE49-F238E27FC236}">
                <a16:creationId xmlns:a16="http://schemas.microsoft.com/office/drawing/2014/main" id="{F5F5AF56-FA62-EC52-098E-A85D1F4DEDAC}"/>
              </a:ext>
            </a:extLst>
          </p:cNvPr>
          <p:cNvPicPr>
            <a:picLocks noChangeAspect="1"/>
          </p:cNvPicPr>
          <p:nvPr/>
        </p:nvPicPr>
        <p:blipFill>
          <a:blip r:embed="rId2"/>
          <a:srcRect/>
          <a:stretch/>
        </p:blipFill>
        <p:spPr>
          <a:xfrm>
            <a:off x="230821" y="2052129"/>
            <a:ext cx="4811696" cy="3494811"/>
          </a:xfrm>
          <a:prstGeom prst="rect">
            <a:avLst/>
          </a:prstGeom>
        </p:spPr>
      </p:pic>
      <p:pic>
        <p:nvPicPr>
          <p:cNvPr id="7" name="Picture 6" descr="A picture containing text, screenshot, font, number&#10;&#10;Description automatically generated">
            <a:extLst>
              <a:ext uri="{FF2B5EF4-FFF2-40B4-BE49-F238E27FC236}">
                <a16:creationId xmlns:a16="http://schemas.microsoft.com/office/drawing/2014/main" id="{3B57DF0C-5D15-F267-58B3-9216D7CD1456}"/>
              </a:ext>
            </a:extLst>
          </p:cNvPr>
          <p:cNvPicPr>
            <a:picLocks noChangeAspect="1"/>
          </p:cNvPicPr>
          <p:nvPr/>
        </p:nvPicPr>
        <p:blipFill>
          <a:blip r:embed="rId3"/>
          <a:stretch>
            <a:fillRect/>
          </a:stretch>
        </p:blipFill>
        <p:spPr>
          <a:xfrm>
            <a:off x="6684885" y="1530828"/>
            <a:ext cx="4240151" cy="5207601"/>
          </a:xfrm>
          <a:prstGeom prst="rect">
            <a:avLst/>
          </a:prstGeom>
        </p:spPr>
      </p:pic>
      <p:sp>
        <p:nvSpPr>
          <p:cNvPr id="8" name="Rectangle 7">
            <a:extLst>
              <a:ext uri="{FF2B5EF4-FFF2-40B4-BE49-F238E27FC236}">
                <a16:creationId xmlns:a16="http://schemas.microsoft.com/office/drawing/2014/main" id="{78BE3A5B-53C7-7EBF-308A-1612F44CCAAD}"/>
              </a:ext>
            </a:extLst>
          </p:cNvPr>
          <p:cNvSpPr/>
          <p:nvPr/>
        </p:nvSpPr>
        <p:spPr>
          <a:xfrm>
            <a:off x="1455938" y="4589755"/>
            <a:ext cx="3480046" cy="79011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FBC3DA8-A20C-6B27-5B26-481E039F23FE}"/>
              </a:ext>
            </a:extLst>
          </p:cNvPr>
          <p:cNvSpPr/>
          <p:nvPr/>
        </p:nvSpPr>
        <p:spPr>
          <a:xfrm>
            <a:off x="7778319" y="2601157"/>
            <a:ext cx="3070194" cy="399495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7673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3E296A-A759-4B27-E7F4-63674254BEDC}"/>
              </a:ext>
            </a:extLst>
          </p:cNvPr>
          <p:cNvSpPr>
            <a:spLocks noGrp="1"/>
          </p:cNvSpPr>
          <p:nvPr>
            <p:ph type="title"/>
          </p:nvPr>
        </p:nvSpPr>
        <p:spPr>
          <a:xfrm>
            <a:off x="2010688" y="354683"/>
            <a:ext cx="7494003" cy="772528"/>
          </a:xfrm>
        </p:spPr>
        <p:txBody>
          <a:bodyPr/>
          <a:lstStyle/>
          <a:p>
            <a:r>
              <a:rPr lang="en-GB" dirty="0"/>
              <a:t>History</a:t>
            </a:r>
          </a:p>
        </p:txBody>
      </p:sp>
      <p:sp>
        <p:nvSpPr>
          <p:cNvPr id="5" name="Text Placeholder 5">
            <a:extLst>
              <a:ext uri="{FF2B5EF4-FFF2-40B4-BE49-F238E27FC236}">
                <a16:creationId xmlns:a16="http://schemas.microsoft.com/office/drawing/2014/main" id="{E7111E2A-A677-ACEB-CA54-FD064AE24266}"/>
              </a:ext>
            </a:extLst>
          </p:cNvPr>
          <p:cNvSpPr>
            <a:spLocks noGrp="1"/>
          </p:cNvSpPr>
          <p:nvPr>
            <p:ph type="body" sz="quarter" idx="13"/>
          </p:nvPr>
        </p:nvSpPr>
        <p:spPr>
          <a:xfrm>
            <a:off x="694351" y="1581860"/>
            <a:ext cx="10997539" cy="5025974"/>
          </a:xfrm>
        </p:spPr>
        <p:txBody>
          <a:bodyPr>
            <a:normAutofit/>
          </a:bodyPr>
          <a:lstStyle/>
          <a:p>
            <a:pPr marL="342900" indent="-342900">
              <a:buFont typeface="Arial" panose="020B0604020202020204" pitchFamily="34" charset="0"/>
              <a:buChar char="•"/>
            </a:pPr>
            <a:r>
              <a:rPr lang="en-GB" sz="2400" dirty="0"/>
              <a:t>Originally sustained by Musqueam (</a:t>
            </a:r>
            <a:r>
              <a:rPr lang="en-GB" sz="2000" i="1" dirty="0">
                <a:solidFill>
                  <a:srgbClr val="FF0000"/>
                </a:solidFill>
              </a:rPr>
              <a:t>mus-kwee-um</a:t>
            </a:r>
            <a:r>
              <a:rPr lang="en-GB" sz="2400" dirty="0"/>
              <a:t>), Squamish (</a:t>
            </a:r>
            <a:r>
              <a:rPr lang="en-GB" sz="2000" i="1" dirty="0">
                <a:solidFill>
                  <a:srgbClr val="FF0000"/>
                </a:solidFill>
              </a:rPr>
              <a:t>squaw-mish</a:t>
            </a:r>
            <a:r>
              <a:rPr lang="en-GB" sz="2400" dirty="0"/>
              <a:t>) and Tsleil-Waututh (</a:t>
            </a:r>
            <a:r>
              <a:rPr lang="en-GB" sz="2000" i="1" dirty="0">
                <a:solidFill>
                  <a:srgbClr val="FF0000"/>
                </a:solidFill>
              </a:rPr>
              <a:t>tslay-wa-tooth</a:t>
            </a:r>
            <a:r>
              <a:rPr lang="en-GB" sz="2400" dirty="0"/>
              <a:t>)</a:t>
            </a:r>
          </a:p>
          <a:p>
            <a:pPr marL="342900" indent="-342900">
              <a:buFont typeface="Arial" panose="020B0604020202020204" pitchFamily="34" charset="0"/>
              <a:buChar char="•"/>
            </a:pPr>
            <a:r>
              <a:rPr lang="en-GB" sz="2400" dirty="0"/>
              <a:t>People evicted in mid-1800s to ~1913 but have adapted and survived</a:t>
            </a:r>
          </a:p>
          <a:p>
            <a:pPr marL="342900" indent="-342900">
              <a:buFont typeface="Arial" panose="020B0604020202020204" pitchFamily="34" charset="0"/>
              <a:buChar char="•"/>
            </a:pPr>
            <a:r>
              <a:rPr lang="en-GB" sz="2400" dirty="0"/>
              <a:t>Trading post (1827), Canadian Pacific rail, sea-trade (Panama canal)</a:t>
            </a:r>
          </a:p>
          <a:p>
            <a:pPr marL="342900" indent="-342900">
              <a:buFont typeface="Arial" panose="020B0604020202020204" pitchFamily="34" charset="0"/>
              <a:buChar char="•"/>
            </a:pPr>
            <a:r>
              <a:rPr lang="en-GB" sz="2400" dirty="0"/>
              <a:t>Named after Royal Navy captain George Vancouver who sailed past in 1792</a:t>
            </a:r>
          </a:p>
          <a:p>
            <a:pPr marL="342900" indent="-342900">
              <a:buFont typeface="Arial" panose="020B0604020202020204" pitchFamily="34" charset="0"/>
              <a:buChar char="•"/>
            </a:pPr>
            <a:r>
              <a:rPr lang="en-GB" sz="2400" dirty="0"/>
              <a:t>Original trade in gold &amp; timber</a:t>
            </a:r>
          </a:p>
          <a:p>
            <a:pPr marL="342900" indent="-342900">
              <a:buFont typeface="Arial" panose="020B0604020202020204" pitchFamily="34" charset="0"/>
              <a:buChar char="•"/>
            </a:pPr>
            <a:r>
              <a:rPr lang="en-GB" sz="2400" dirty="0"/>
              <a:t>New Westminster main base for Europeans in late 1850s</a:t>
            </a:r>
          </a:p>
          <a:p>
            <a:pPr marL="342900" indent="-342900">
              <a:buFont typeface="Arial" panose="020B0604020202020204" pitchFamily="34" charset="0"/>
              <a:buChar char="•"/>
            </a:pPr>
            <a:r>
              <a:rPr lang="en-GB" sz="2400" dirty="0"/>
              <a:t>Immigration by East Asians after WW 2</a:t>
            </a:r>
          </a:p>
          <a:p>
            <a:pPr marL="342900" indent="-342900">
              <a:buFont typeface="Arial" panose="020B0604020202020204" pitchFamily="34" charset="0"/>
              <a:buChar char="•"/>
            </a:pPr>
            <a:r>
              <a:rPr lang="en-GB" sz="2400" dirty="0"/>
              <a:t>Anti-Asian riots common (e.g., </a:t>
            </a:r>
            <a:r>
              <a:rPr lang="en-US" sz="2400" i="1" dirty="0"/>
              <a:t>Komagata Maru </a:t>
            </a:r>
            <a:r>
              <a:rPr lang="en-US" sz="2400" dirty="0"/>
              <a:t>ship</a:t>
            </a:r>
            <a:r>
              <a:rPr lang="en-US" sz="2400" i="1" dirty="0"/>
              <a:t>, </a:t>
            </a:r>
            <a:r>
              <a:rPr lang="en-US" sz="2400" dirty="0"/>
              <a:t>1914, with more than 300 Indians, was not allowed to disembark its passengers and was forced to return to India).</a:t>
            </a:r>
            <a:endParaRPr lang="en-GB" sz="2400" dirty="0"/>
          </a:p>
        </p:txBody>
      </p:sp>
      <p:pic>
        <p:nvPicPr>
          <p:cNvPr id="7" name="Picture 6" descr="A picture containing graphics, cartoon, graphic design, carmine&#10;&#10;Description automatically generated">
            <a:extLst>
              <a:ext uri="{FF2B5EF4-FFF2-40B4-BE49-F238E27FC236}">
                <a16:creationId xmlns:a16="http://schemas.microsoft.com/office/drawing/2014/main" id="{75F3B455-8F32-FAD9-0CA5-85E5B8D72893}"/>
              </a:ext>
            </a:extLst>
          </p:cNvPr>
          <p:cNvPicPr>
            <a:picLocks noChangeAspect="1"/>
          </p:cNvPicPr>
          <p:nvPr/>
        </p:nvPicPr>
        <p:blipFill>
          <a:blip r:embed="rId2"/>
          <a:stretch>
            <a:fillRect/>
          </a:stretch>
        </p:blipFill>
        <p:spPr>
          <a:xfrm>
            <a:off x="10212993" y="114300"/>
            <a:ext cx="1401957" cy="1386026"/>
          </a:xfrm>
          <a:prstGeom prst="rect">
            <a:avLst/>
          </a:prstGeom>
        </p:spPr>
      </p:pic>
      <p:pic>
        <p:nvPicPr>
          <p:cNvPr id="9" name="Picture 8" descr="A picture containing graphics, graphic design, drawing, clipart&#10;&#10;Description automatically generated">
            <a:extLst>
              <a:ext uri="{FF2B5EF4-FFF2-40B4-BE49-F238E27FC236}">
                <a16:creationId xmlns:a16="http://schemas.microsoft.com/office/drawing/2014/main" id="{0396AED0-D8EF-099A-99B8-4402742FB56B}"/>
              </a:ext>
            </a:extLst>
          </p:cNvPr>
          <p:cNvPicPr>
            <a:picLocks noChangeAspect="1"/>
          </p:cNvPicPr>
          <p:nvPr/>
        </p:nvPicPr>
        <p:blipFill>
          <a:blip r:embed="rId3"/>
          <a:stretch>
            <a:fillRect/>
          </a:stretch>
        </p:blipFill>
        <p:spPr>
          <a:xfrm>
            <a:off x="8491854" y="114300"/>
            <a:ext cx="1071325" cy="1386026"/>
          </a:xfrm>
          <a:prstGeom prst="rect">
            <a:avLst/>
          </a:prstGeom>
        </p:spPr>
      </p:pic>
      <p:pic>
        <p:nvPicPr>
          <p:cNvPr id="11" name="Picture 10" descr="A picture containing symbol, logo, clipart, emblem&#10;&#10;Description automatically generated">
            <a:extLst>
              <a:ext uri="{FF2B5EF4-FFF2-40B4-BE49-F238E27FC236}">
                <a16:creationId xmlns:a16="http://schemas.microsoft.com/office/drawing/2014/main" id="{C35E9A7F-EE03-CC94-6C91-15F774BB87F6}"/>
              </a:ext>
            </a:extLst>
          </p:cNvPr>
          <p:cNvPicPr>
            <a:picLocks noChangeAspect="1"/>
          </p:cNvPicPr>
          <p:nvPr/>
        </p:nvPicPr>
        <p:blipFill>
          <a:blip r:embed="rId4"/>
          <a:stretch>
            <a:fillRect/>
          </a:stretch>
        </p:blipFill>
        <p:spPr>
          <a:xfrm>
            <a:off x="6804162" y="114301"/>
            <a:ext cx="1037877" cy="1386026"/>
          </a:xfrm>
          <a:prstGeom prst="rect">
            <a:avLst/>
          </a:prstGeom>
        </p:spPr>
      </p:pic>
    </p:spTree>
    <p:extLst>
      <p:ext uri="{BB962C8B-B14F-4D97-AF65-F5344CB8AC3E}">
        <p14:creationId xmlns:p14="http://schemas.microsoft.com/office/powerpoint/2010/main" val="89394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A91D2AE-CFDC-F887-CFB3-A05494A49023}"/>
              </a:ext>
            </a:extLst>
          </p:cNvPr>
          <p:cNvSpPr/>
          <p:nvPr/>
        </p:nvSpPr>
        <p:spPr>
          <a:xfrm>
            <a:off x="532660" y="331430"/>
            <a:ext cx="772357" cy="105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82C74700-FAA8-D065-8C2B-7BA76D6C18D3}"/>
              </a:ext>
            </a:extLst>
          </p:cNvPr>
          <p:cNvSpPr>
            <a:spLocks noGrp="1"/>
          </p:cNvSpPr>
          <p:nvPr>
            <p:ph type="body" sz="quarter" idx="13"/>
          </p:nvPr>
        </p:nvSpPr>
        <p:spPr>
          <a:xfrm>
            <a:off x="183969" y="6113602"/>
            <a:ext cx="11824062" cy="627326"/>
          </a:xfrm>
        </p:spPr>
        <p:txBody>
          <a:bodyPr>
            <a:normAutofit fontScale="92500" lnSpcReduction="20000"/>
          </a:bodyPr>
          <a:lstStyle/>
          <a:p>
            <a:r>
              <a:rPr lang="en-GB" dirty="0"/>
              <a:t>Canada Metro Area Population, Vancouver, 1950-2023</a:t>
            </a:r>
          </a:p>
          <a:p>
            <a:r>
              <a:rPr lang="en-GB" dirty="0">
                <a:hlinkClick r:id="rId2"/>
              </a:rPr>
              <a:t>Vancouver, Canada Metro Area Population 1950-2023 | MacroTrends</a:t>
            </a:r>
            <a:r>
              <a:rPr lang="en-GB" dirty="0"/>
              <a:t> </a:t>
            </a:r>
          </a:p>
        </p:txBody>
      </p:sp>
      <p:pic>
        <p:nvPicPr>
          <p:cNvPr id="5" name="Picture 4">
            <a:extLst>
              <a:ext uri="{FF2B5EF4-FFF2-40B4-BE49-F238E27FC236}">
                <a16:creationId xmlns:a16="http://schemas.microsoft.com/office/drawing/2014/main" id="{13B41AF4-C2D8-8A37-9001-DAF5C09C9D9C}"/>
              </a:ext>
            </a:extLst>
          </p:cNvPr>
          <p:cNvPicPr>
            <a:picLocks noChangeAspect="1"/>
          </p:cNvPicPr>
          <p:nvPr/>
        </p:nvPicPr>
        <p:blipFill>
          <a:blip r:embed="rId3"/>
          <a:stretch>
            <a:fillRect/>
          </a:stretch>
        </p:blipFill>
        <p:spPr>
          <a:xfrm>
            <a:off x="1159040" y="117073"/>
            <a:ext cx="9873920" cy="5934383"/>
          </a:xfrm>
          <a:prstGeom prst="rect">
            <a:avLst/>
          </a:prstGeom>
          <a:solidFill>
            <a:schemeClr val="bg1"/>
          </a:solidFill>
        </p:spPr>
      </p:pic>
      <p:cxnSp>
        <p:nvCxnSpPr>
          <p:cNvPr id="7" name="Straight Connector 6">
            <a:extLst>
              <a:ext uri="{FF2B5EF4-FFF2-40B4-BE49-F238E27FC236}">
                <a16:creationId xmlns:a16="http://schemas.microsoft.com/office/drawing/2014/main" id="{5AD4FB49-0393-4AA6-805F-55281F19E360}"/>
              </a:ext>
            </a:extLst>
          </p:cNvPr>
          <p:cNvCxnSpPr/>
          <p:nvPr/>
        </p:nvCxnSpPr>
        <p:spPr>
          <a:xfrm flipV="1">
            <a:off x="3444536" y="328471"/>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E3957B-9977-A472-0BE3-A307154D1A38}"/>
              </a:ext>
            </a:extLst>
          </p:cNvPr>
          <p:cNvSpPr txBox="1"/>
          <p:nvPr/>
        </p:nvSpPr>
        <p:spPr>
          <a:xfrm>
            <a:off x="2423604" y="390616"/>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1963 </a:t>
            </a:r>
          </a:p>
          <a:p>
            <a:pPr algn="ctr"/>
            <a:r>
              <a:rPr lang="en-GB" sz="1200" i="1" dirty="0">
                <a:solidFill>
                  <a:srgbClr val="FF0000"/>
                </a:solidFill>
                <a:latin typeface="Arial" panose="020B0604020202020204" pitchFamily="34" charset="0"/>
                <a:cs typeface="Arial" panose="020B0604020202020204" pitchFamily="34" charset="0"/>
              </a:rPr>
              <a:t>Growth rate 7.4%</a:t>
            </a:r>
          </a:p>
        </p:txBody>
      </p:sp>
      <p:cxnSp>
        <p:nvCxnSpPr>
          <p:cNvPr id="9" name="Straight Connector 8">
            <a:extLst>
              <a:ext uri="{FF2B5EF4-FFF2-40B4-BE49-F238E27FC236}">
                <a16:creationId xmlns:a16="http://schemas.microsoft.com/office/drawing/2014/main" id="{187F04FB-F80C-3244-7F30-87A0C8F14C01}"/>
              </a:ext>
            </a:extLst>
          </p:cNvPr>
          <p:cNvCxnSpPr/>
          <p:nvPr/>
        </p:nvCxnSpPr>
        <p:spPr>
          <a:xfrm flipV="1">
            <a:off x="6384530" y="329948"/>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95BC4A-531E-83EF-3970-08ABA97716F8}"/>
              </a:ext>
            </a:extLst>
          </p:cNvPr>
          <p:cNvSpPr txBox="1"/>
          <p:nvPr/>
        </p:nvSpPr>
        <p:spPr>
          <a:xfrm>
            <a:off x="5363598" y="392093"/>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1987 </a:t>
            </a:r>
          </a:p>
          <a:p>
            <a:pPr algn="ctr"/>
            <a:r>
              <a:rPr lang="en-GB" sz="1200" i="1" dirty="0">
                <a:solidFill>
                  <a:srgbClr val="FF0000"/>
                </a:solidFill>
                <a:latin typeface="Arial" panose="020B0604020202020204" pitchFamily="34" charset="0"/>
                <a:cs typeface="Arial" panose="020B0604020202020204" pitchFamily="34" charset="0"/>
              </a:rPr>
              <a:t>Growth rate 3.0%</a:t>
            </a:r>
          </a:p>
        </p:txBody>
      </p:sp>
      <p:cxnSp>
        <p:nvCxnSpPr>
          <p:cNvPr id="13" name="Straight Connector 12">
            <a:extLst>
              <a:ext uri="{FF2B5EF4-FFF2-40B4-BE49-F238E27FC236}">
                <a16:creationId xmlns:a16="http://schemas.microsoft.com/office/drawing/2014/main" id="{2D9DCAF2-A7FE-82BF-E6BF-B3F053D44D9F}"/>
              </a:ext>
            </a:extLst>
          </p:cNvPr>
          <p:cNvCxnSpPr/>
          <p:nvPr/>
        </p:nvCxnSpPr>
        <p:spPr>
          <a:xfrm flipV="1">
            <a:off x="10558526" y="331430"/>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821E18-1875-B9E2-208D-91EB993BB736}"/>
              </a:ext>
            </a:extLst>
          </p:cNvPr>
          <p:cNvSpPr txBox="1"/>
          <p:nvPr/>
        </p:nvSpPr>
        <p:spPr>
          <a:xfrm>
            <a:off x="9537594" y="393575"/>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2022</a:t>
            </a:r>
          </a:p>
          <a:p>
            <a:pPr algn="ctr"/>
            <a:r>
              <a:rPr lang="en-GB" sz="1200" i="1" dirty="0">
                <a:solidFill>
                  <a:srgbClr val="FF0000"/>
                </a:solidFill>
                <a:latin typeface="Arial" panose="020B0604020202020204" pitchFamily="34" charset="0"/>
                <a:cs typeface="Arial" panose="020B0604020202020204" pitchFamily="34" charset="0"/>
              </a:rPr>
              <a:t>Growth rate 1.0%</a:t>
            </a:r>
          </a:p>
        </p:txBody>
      </p:sp>
    </p:spTree>
    <p:extLst>
      <p:ext uri="{BB962C8B-B14F-4D97-AF65-F5344CB8AC3E}">
        <p14:creationId xmlns:p14="http://schemas.microsoft.com/office/powerpoint/2010/main" val="408689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A91D2AE-CFDC-F887-CFB3-A05494A49023}"/>
              </a:ext>
            </a:extLst>
          </p:cNvPr>
          <p:cNvSpPr/>
          <p:nvPr/>
        </p:nvSpPr>
        <p:spPr>
          <a:xfrm>
            <a:off x="532660" y="331430"/>
            <a:ext cx="772357" cy="1053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82C74700-FAA8-D065-8C2B-7BA76D6C18D3}"/>
              </a:ext>
            </a:extLst>
          </p:cNvPr>
          <p:cNvSpPr>
            <a:spLocks noGrp="1"/>
          </p:cNvSpPr>
          <p:nvPr>
            <p:ph type="body" sz="quarter" idx="13"/>
          </p:nvPr>
        </p:nvSpPr>
        <p:spPr>
          <a:xfrm>
            <a:off x="183969" y="6113602"/>
            <a:ext cx="11824062" cy="627326"/>
          </a:xfrm>
        </p:spPr>
        <p:txBody>
          <a:bodyPr>
            <a:normAutofit fontScale="92500" lnSpcReduction="20000"/>
          </a:bodyPr>
          <a:lstStyle/>
          <a:p>
            <a:r>
              <a:rPr lang="en-GB" dirty="0"/>
              <a:t>Vancouver Population Growth, Census, 1891-2016</a:t>
            </a:r>
          </a:p>
          <a:p>
            <a:r>
              <a:rPr lang="fr-FR" dirty="0">
                <a:hlinkClick r:id="rId2"/>
              </a:rPr>
              <a:t>Vancouver Population 2021/2022 – Canada Population</a:t>
            </a:r>
            <a:endParaRPr lang="en-GB" dirty="0"/>
          </a:p>
        </p:txBody>
      </p:sp>
      <p:cxnSp>
        <p:nvCxnSpPr>
          <p:cNvPr id="7" name="Straight Connector 6">
            <a:extLst>
              <a:ext uri="{FF2B5EF4-FFF2-40B4-BE49-F238E27FC236}">
                <a16:creationId xmlns:a16="http://schemas.microsoft.com/office/drawing/2014/main" id="{5AD4FB49-0393-4AA6-805F-55281F19E360}"/>
              </a:ext>
            </a:extLst>
          </p:cNvPr>
          <p:cNvCxnSpPr/>
          <p:nvPr/>
        </p:nvCxnSpPr>
        <p:spPr>
          <a:xfrm flipV="1">
            <a:off x="2689937" y="301837"/>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E3957B-9977-A472-0BE3-A307154D1A38}"/>
              </a:ext>
            </a:extLst>
          </p:cNvPr>
          <p:cNvSpPr txBox="1"/>
          <p:nvPr/>
        </p:nvSpPr>
        <p:spPr>
          <a:xfrm>
            <a:off x="1669005" y="363982"/>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1963 </a:t>
            </a:r>
          </a:p>
          <a:p>
            <a:pPr algn="ctr"/>
            <a:r>
              <a:rPr lang="en-GB" sz="1200" i="1" dirty="0">
                <a:solidFill>
                  <a:srgbClr val="FF0000"/>
                </a:solidFill>
                <a:latin typeface="Arial" panose="020B0604020202020204" pitchFamily="34" charset="0"/>
                <a:cs typeface="Arial" panose="020B0604020202020204" pitchFamily="34" charset="0"/>
              </a:rPr>
              <a:t>Growth rate 7.4%</a:t>
            </a:r>
          </a:p>
        </p:txBody>
      </p:sp>
      <p:cxnSp>
        <p:nvCxnSpPr>
          <p:cNvPr id="9" name="Straight Connector 8">
            <a:extLst>
              <a:ext uri="{FF2B5EF4-FFF2-40B4-BE49-F238E27FC236}">
                <a16:creationId xmlns:a16="http://schemas.microsoft.com/office/drawing/2014/main" id="{187F04FB-F80C-3244-7F30-87A0C8F14C01}"/>
              </a:ext>
            </a:extLst>
          </p:cNvPr>
          <p:cNvCxnSpPr/>
          <p:nvPr/>
        </p:nvCxnSpPr>
        <p:spPr>
          <a:xfrm flipV="1">
            <a:off x="6384530" y="329948"/>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95BC4A-531E-83EF-3970-08ABA97716F8}"/>
              </a:ext>
            </a:extLst>
          </p:cNvPr>
          <p:cNvSpPr txBox="1"/>
          <p:nvPr/>
        </p:nvSpPr>
        <p:spPr>
          <a:xfrm>
            <a:off x="5363598" y="392093"/>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1987 </a:t>
            </a:r>
          </a:p>
          <a:p>
            <a:pPr algn="ctr"/>
            <a:r>
              <a:rPr lang="en-GB" sz="1200" i="1" dirty="0">
                <a:solidFill>
                  <a:srgbClr val="FF0000"/>
                </a:solidFill>
                <a:latin typeface="Arial" panose="020B0604020202020204" pitchFamily="34" charset="0"/>
                <a:cs typeface="Arial" panose="020B0604020202020204" pitchFamily="34" charset="0"/>
              </a:rPr>
              <a:t>Growth rate 3.0%</a:t>
            </a:r>
          </a:p>
        </p:txBody>
      </p:sp>
      <p:cxnSp>
        <p:nvCxnSpPr>
          <p:cNvPr id="13" name="Straight Connector 12">
            <a:extLst>
              <a:ext uri="{FF2B5EF4-FFF2-40B4-BE49-F238E27FC236}">
                <a16:creationId xmlns:a16="http://schemas.microsoft.com/office/drawing/2014/main" id="{2D9DCAF2-A7FE-82BF-E6BF-B3F053D44D9F}"/>
              </a:ext>
            </a:extLst>
          </p:cNvPr>
          <p:cNvCxnSpPr/>
          <p:nvPr/>
        </p:nvCxnSpPr>
        <p:spPr>
          <a:xfrm flipV="1">
            <a:off x="10558526" y="331430"/>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821E18-1875-B9E2-208D-91EB993BB736}"/>
              </a:ext>
            </a:extLst>
          </p:cNvPr>
          <p:cNvSpPr txBox="1"/>
          <p:nvPr/>
        </p:nvSpPr>
        <p:spPr>
          <a:xfrm>
            <a:off x="9537594" y="393575"/>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2022</a:t>
            </a:r>
          </a:p>
          <a:p>
            <a:pPr algn="ctr"/>
            <a:r>
              <a:rPr lang="en-GB" sz="1200" i="1" dirty="0">
                <a:solidFill>
                  <a:srgbClr val="FF0000"/>
                </a:solidFill>
                <a:latin typeface="Arial" panose="020B0604020202020204" pitchFamily="34" charset="0"/>
                <a:cs typeface="Arial" panose="020B0604020202020204" pitchFamily="34" charset="0"/>
              </a:rPr>
              <a:t>Growth rate 1.0%</a:t>
            </a:r>
          </a:p>
        </p:txBody>
      </p:sp>
      <p:pic>
        <p:nvPicPr>
          <p:cNvPr id="2" name="Picture 1">
            <a:extLst>
              <a:ext uri="{FF2B5EF4-FFF2-40B4-BE49-F238E27FC236}">
                <a16:creationId xmlns:a16="http://schemas.microsoft.com/office/drawing/2014/main" id="{8C377F76-58F3-74FA-BF7F-A6A35C5E16A1}"/>
              </a:ext>
            </a:extLst>
          </p:cNvPr>
          <p:cNvPicPr>
            <a:picLocks noChangeAspect="1"/>
          </p:cNvPicPr>
          <p:nvPr/>
        </p:nvPicPr>
        <p:blipFill>
          <a:blip r:embed="rId3"/>
          <a:stretch>
            <a:fillRect/>
          </a:stretch>
        </p:blipFill>
        <p:spPr>
          <a:xfrm>
            <a:off x="1190038" y="127700"/>
            <a:ext cx="9811924" cy="5891359"/>
          </a:xfrm>
          <a:prstGeom prst="rect">
            <a:avLst/>
          </a:prstGeom>
        </p:spPr>
      </p:pic>
      <p:cxnSp>
        <p:nvCxnSpPr>
          <p:cNvPr id="4" name="Straight Connector 3">
            <a:extLst>
              <a:ext uri="{FF2B5EF4-FFF2-40B4-BE49-F238E27FC236}">
                <a16:creationId xmlns:a16="http://schemas.microsoft.com/office/drawing/2014/main" id="{ADF7958F-3723-5264-6E1A-ECBC7C3F20B2}"/>
              </a:ext>
            </a:extLst>
          </p:cNvPr>
          <p:cNvCxnSpPr/>
          <p:nvPr/>
        </p:nvCxnSpPr>
        <p:spPr>
          <a:xfrm flipV="1">
            <a:off x="2851215" y="454237"/>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121D55-3447-9DB0-CBF4-F8BD57C53076}"/>
              </a:ext>
            </a:extLst>
          </p:cNvPr>
          <p:cNvSpPr txBox="1"/>
          <p:nvPr/>
        </p:nvSpPr>
        <p:spPr>
          <a:xfrm>
            <a:off x="1821405" y="516382"/>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1911 </a:t>
            </a:r>
          </a:p>
          <a:p>
            <a:pPr algn="ctr"/>
            <a:r>
              <a:rPr lang="en-GB" sz="1200" i="1" dirty="0">
                <a:solidFill>
                  <a:srgbClr val="FF0000"/>
                </a:solidFill>
                <a:latin typeface="Arial" panose="020B0604020202020204" pitchFamily="34" charset="0"/>
                <a:cs typeface="Arial" panose="020B0604020202020204" pitchFamily="34" charset="0"/>
              </a:rPr>
              <a:t>Growth rate 284.2%</a:t>
            </a:r>
          </a:p>
        </p:txBody>
      </p:sp>
      <p:cxnSp>
        <p:nvCxnSpPr>
          <p:cNvPr id="16" name="Straight Connector 15">
            <a:extLst>
              <a:ext uri="{FF2B5EF4-FFF2-40B4-BE49-F238E27FC236}">
                <a16:creationId xmlns:a16="http://schemas.microsoft.com/office/drawing/2014/main" id="{E13D73B7-19BC-F81B-DFFC-BD48E0AB584A}"/>
              </a:ext>
            </a:extLst>
          </p:cNvPr>
          <p:cNvCxnSpPr/>
          <p:nvPr/>
        </p:nvCxnSpPr>
        <p:spPr>
          <a:xfrm flipV="1">
            <a:off x="8340592" y="457196"/>
            <a:ext cx="0" cy="50691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C5E4B5-5159-44E9-7FF0-77C1BCA2AEBF}"/>
              </a:ext>
            </a:extLst>
          </p:cNvPr>
          <p:cNvSpPr txBox="1"/>
          <p:nvPr/>
        </p:nvSpPr>
        <p:spPr>
          <a:xfrm>
            <a:off x="7198347" y="516382"/>
            <a:ext cx="1074199" cy="646331"/>
          </a:xfrm>
          <a:prstGeom prst="rect">
            <a:avLst/>
          </a:prstGeom>
          <a:noFill/>
        </p:spPr>
        <p:txBody>
          <a:bodyPr wrap="square" rtlCol="0">
            <a:spAutoFit/>
          </a:bodyPr>
          <a:lstStyle/>
          <a:p>
            <a:pPr algn="ctr"/>
            <a:r>
              <a:rPr lang="en-GB" sz="1200" i="1" dirty="0">
                <a:solidFill>
                  <a:srgbClr val="FF0000"/>
                </a:solidFill>
                <a:latin typeface="Arial" panose="020B0604020202020204" pitchFamily="34" charset="0"/>
                <a:cs typeface="Arial" panose="020B0604020202020204" pitchFamily="34" charset="0"/>
              </a:rPr>
              <a:t>1991</a:t>
            </a:r>
          </a:p>
          <a:p>
            <a:pPr algn="ctr"/>
            <a:r>
              <a:rPr lang="en-GB" sz="1200" i="1" dirty="0">
                <a:solidFill>
                  <a:srgbClr val="FF0000"/>
                </a:solidFill>
                <a:latin typeface="Arial" panose="020B0604020202020204" pitchFamily="34" charset="0"/>
                <a:cs typeface="Arial" panose="020B0604020202020204" pitchFamily="34" charset="0"/>
              </a:rPr>
              <a:t>Growth rate 9.4%</a:t>
            </a:r>
          </a:p>
        </p:txBody>
      </p:sp>
    </p:spTree>
    <p:extLst>
      <p:ext uri="{BB962C8B-B14F-4D97-AF65-F5344CB8AC3E}">
        <p14:creationId xmlns:p14="http://schemas.microsoft.com/office/powerpoint/2010/main" val="378187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Population composition</a:t>
            </a:r>
          </a:p>
        </p:txBody>
      </p:sp>
      <p:sp>
        <p:nvSpPr>
          <p:cNvPr id="6" name="Text Placeholder 5">
            <a:extLst>
              <a:ext uri="{FF2B5EF4-FFF2-40B4-BE49-F238E27FC236}">
                <a16:creationId xmlns:a16="http://schemas.microsoft.com/office/drawing/2014/main" id="{0C70AD03-90F1-C34B-D4EB-EA36AEA30B22}"/>
              </a:ext>
            </a:extLst>
          </p:cNvPr>
          <p:cNvSpPr>
            <a:spLocks noGrp="1"/>
          </p:cNvSpPr>
          <p:nvPr>
            <p:ph type="body" sz="quarter" idx="13"/>
          </p:nvPr>
        </p:nvSpPr>
        <p:spPr>
          <a:xfrm>
            <a:off x="694352" y="1581860"/>
            <a:ext cx="10200810" cy="5025974"/>
          </a:xfrm>
        </p:spPr>
        <p:txBody>
          <a:bodyPr>
            <a:normAutofit/>
          </a:bodyPr>
          <a:lstStyle/>
          <a:p>
            <a:pPr marL="342900" indent="-342900">
              <a:buFont typeface="Arial" panose="020B0604020202020204" pitchFamily="34" charset="0"/>
              <a:buChar char="•"/>
            </a:pPr>
            <a:r>
              <a:rPr lang="en-GB" sz="2400" dirty="0"/>
              <a:t>Canada 2</a:t>
            </a:r>
            <a:r>
              <a:rPr lang="en-GB" sz="2400" baseline="30000" dirty="0"/>
              <a:t>nd</a:t>
            </a:r>
            <a:r>
              <a:rPr lang="en-GB" sz="2400" dirty="0"/>
              <a:t> largest country by area (Russia 1</a:t>
            </a:r>
            <a:r>
              <a:rPr lang="en-GB" sz="2400" baseline="30000" dirty="0"/>
              <a:t>st</a:t>
            </a:r>
            <a:r>
              <a:rPr lang="en-GB" sz="2400" dirty="0"/>
              <a:t>)</a:t>
            </a:r>
          </a:p>
          <a:p>
            <a:pPr marL="342900" indent="-342900">
              <a:buFont typeface="Arial" panose="020B0604020202020204" pitchFamily="34" charset="0"/>
              <a:buChar char="•"/>
            </a:pPr>
            <a:r>
              <a:rPr lang="en-GB" sz="2400" dirty="0"/>
              <a:t>Across the country, population density is 10.2 people / square mile</a:t>
            </a:r>
          </a:p>
          <a:p>
            <a:pPr marL="342900" indent="-342900">
              <a:buFont typeface="Arial" panose="020B0604020202020204" pitchFamily="34" charset="0"/>
              <a:buChar char="•"/>
            </a:pPr>
            <a:r>
              <a:rPr lang="en-GB" sz="2400" dirty="0"/>
              <a:t>10</a:t>
            </a:r>
            <a:r>
              <a:rPr lang="en-GB" sz="2400" baseline="30000" dirty="0"/>
              <a:t>th</a:t>
            </a:r>
            <a:r>
              <a:rPr lang="en-GB" sz="2400" dirty="0"/>
              <a:t> least densely populated country in the world (Greenland 1</a:t>
            </a:r>
            <a:r>
              <a:rPr lang="en-GB" sz="2400" baseline="30000" dirty="0"/>
              <a:t>st</a:t>
            </a:r>
            <a:r>
              <a:rPr lang="en-GB" sz="2400" dirty="0"/>
              <a:t>)</a:t>
            </a:r>
          </a:p>
          <a:p>
            <a:pPr marL="342900" indent="-342900">
              <a:buFont typeface="Arial" panose="020B0604020202020204" pitchFamily="34" charset="0"/>
              <a:buChar char="•"/>
            </a:pPr>
            <a:r>
              <a:rPr lang="en-GB" sz="2400" dirty="0"/>
              <a:t>Vancouver most densely populated city in Canada (14,162 per square mile) followed by Toronto (11,225 per square mile) </a:t>
            </a:r>
          </a:p>
          <a:p>
            <a:pPr marL="342900" indent="-342900">
              <a:buFont typeface="Arial" panose="020B0604020202020204" pitchFamily="34" charset="0"/>
              <a:buChar char="•"/>
            </a:pPr>
            <a:r>
              <a:rPr lang="en-GB" sz="2400" dirty="0"/>
              <a:t>1970s and 1980s saw significant problems (OPEC oil shocks, deepening national debt, increasing unemployment, declines in productivity and per capita GDP growth, </a:t>
            </a:r>
            <a:r>
              <a:rPr lang="en-GB" sz="2400" b="1" dirty="0"/>
              <a:t>housing bubble burst = 40% deflation in house prices</a:t>
            </a:r>
            <a:r>
              <a:rPr lang="en-GB" sz="2400" dirty="0"/>
              <a:t>)</a:t>
            </a:r>
          </a:p>
          <a:p>
            <a:pPr marL="342900" indent="-342900">
              <a:buFont typeface="Arial" panose="020B0604020202020204" pitchFamily="34" charset="0"/>
              <a:buChar char="•"/>
            </a:pPr>
            <a:r>
              <a:rPr lang="en-GB" sz="2400" dirty="0"/>
              <a:t>Canada social housing programme abandoned.</a:t>
            </a:r>
          </a:p>
        </p:txBody>
      </p:sp>
      <p:pic>
        <p:nvPicPr>
          <p:cNvPr id="5" name="Picture 4" descr="A picture containing black, darkness&#10;&#10;Description automatically generated">
            <a:extLst>
              <a:ext uri="{FF2B5EF4-FFF2-40B4-BE49-F238E27FC236}">
                <a16:creationId xmlns:a16="http://schemas.microsoft.com/office/drawing/2014/main" id="{B482938F-DFB9-559F-4F33-BD6A740E3D04}"/>
              </a:ext>
            </a:extLst>
          </p:cNvPr>
          <p:cNvPicPr>
            <a:picLocks noChangeAspect="1"/>
          </p:cNvPicPr>
          <p:nvPr/>
        </p:nvPicPr>
        <p:blipFill rotWithShape="1">
          <a:blip r:embed="rId2"/>
          <a:srcRect l="32735" t="19343" r="32247" b="40713"/>
          <a:stretch/>
        </p:blipFill>
        <p:spPr>
          <a:xfrm>
            <a:off x="10963174" y="151377"/>
            <a:ext cx="1033712" cy="1179139"/>
          </a:xfrm>
          <a:prstGeom prst="rect">
            <a:avLst/>
          </a:prstGeom>
        </p:spPr>
      </p:pic>
    </p:spTree>
    <p:extLst>
      <p:ext uri="{BB962C8B-B14F-4D97-AF65-F5344CB8AC3E}">
        <p14:creationId xmlns:p14="http://schemas.microsoft.com/office/powerpoint/2010/main" val="49866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C76777-3BDA-7DF6-8C6B-18C4039A65C6}"/>
              </a:ext>
            </a:extLst>
          </p:cNvPr>
          <p:cNvGraphicFramePr>
            <a:graphicFrameLocks noGrp="1"/>
          </p:cNvGraphicFramePr>
          <p:nvPr>
            <p:extLst>
              <p:ext uri="{D42A27DB-BD31-4B8C-83A1-F6EECF244321}">
                <p14:modId xmlns:p14="http://schemas.microsoft.com/office/powerpoint/2010/main" val="829692065"/>
              </p:ext>
            </p:extLst>
          </p:nvPr>
        </p:nvGraphicFramePr>
        <p:xfrm>
          <a:off x="8478986" y="3780715"/>
          <a:ext cx="3517900" cy="2990850"/>
        </p:xfrm>
        <a:graphic>
          <a:graphicData uri="http://schemas.openxmlformats.org/drawingml/2006/table">
            <a:tbl>
              <a:tblPr>
                <a:tableStyleId>{5C22544A-7EE6-4342-B048-85BDC9FD1C3A}</a:tableStyleId>
              </a:tblPr>
              <a:tblGrid>
                <a:gridCol w="1471872">
                  <a:extLst>
                    <a:ext uri="{9D8B030D-6E8A-4147-A177-3AD203B41FA5}">
                      <a16:colId xmlns:a16="http://schemas.microsoft.com/office/drawing/2014/main" val="1195238458"/>
                    </a:ext>
                  </a:extLst>
                </a:gridCol>
                <a:gridCol w="723247">
                  <a:extLst>
                    <a:ext uri="{9D8B030D-6E8A-4147-A177-3AD203B41FA5}">
                      <a16:colId xmlns:a16="http://schemas.microsoft.com/office/drawing/2014/main" val="2202074856"/>
                    </a:ext>
                  </a:extLst>
                </a:gridCol>
                <a:gridCol w="1322781">
                  <a:extLst>
                    <a:ext uri="{9D8B030D-6E8A-4147-A177-3AD203B41FA5}">
                      <a16:colId xmlns:a16="http://schemas.microsoft.com/office/drawing/2014/main" val="2955722760"/>
                    </a:ext>
                  </a:extLst>
                </a:gridCol>
              </a:tblGrid>
              <a:tr h="323850">
                <a:tc>
                  <a:txBody>
                    <a:bodyPr/>
                    <a:lstStyle/>
                    <a:p>
                      <a:pPr algn="ctr" fontAlgn="ctr"/>
                      <a:r>
                        <a:rPr lang="en-GB" sz="1000" b="1" u="none" strike="noStrike" dirty="0">
                          <a:effectLst/>
                          <a:latin typeface="Arial" panose="020B0604020202020204" pitchFamily="34" charset="0"/>
                          <a:cs typeface="Arial" panose="020B0604020202020204" pitchFamily="34" charset="0"/>
                        </a:rPr>
                        <a:t>Group</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GB" sz="1000" b="1" u="none" strike="noStrike" dirty="0">
                          <a:effectLst/>
                          <a:latin typeface="Arial" panose="020B0604020202020204" pitchFamily="34" charset="0"/>
                          <a:cs typeface="Arial" panose="020B0604020202020204" pitchFamily="34" charset="0"/>
                        </a:rPr>
                        <a:t>Population</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GB" sz="1000" b="1" u="none" strike="noStrike" dirty="0">
                          <a:effectLst/>
                          <a:latin typeface="Arial" panose="020B0604020202020204" pitchFamily="34" charset="0"/>
                          <a:cs typeface="Arial" panose="020B0604020202020204" pitchFamily="34" charset="0"/>
                        </a:rPr>
                        <a:t>% of total </a:t>
                      </a:r>
                      <a:br>
                        <a:rPr lang="en-GB" sz="1000" b="1" u="none" strike="noStrike" dirty="0">
                          <a:effectLst/>
                          <a:latin typeface="Arial" panose="020B0604020202020204" pitchFamily="34" charset="0"/>
                          <a:cs typeface="Arial" panose="020B0604020202020204" pitchFamily="34" charset="0"/>
                        </a:rPr>
                      </a:br>
                      <a:r>
                        <a:rPr lang="en-GB" sz="1000" b="1" u="none" strike="noStrike" dirty="0">
                          <a:effectLst/>
                          <a:latin typeface="Arial" panose="020B0604020202020204" pitchFamily="34" charset="0"/>
                          <a:cs typeface="Arial" panose="020B0604020202020204" pitchFamily="34" charset="0"/>
                        </a:rPr>
                        <a:t>population (631,486)</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2127673"/>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Chinese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167,180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26%</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5689845"/>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South Asian</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37,130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6%</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832702"/>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Filipino</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36,460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6%</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6595255"/>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Southeast Asian</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17,120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3%</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4351985"/>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Multiple visible minorities</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11,070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2%</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9609933"/>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Latin American</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10,935</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2%</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6799380"/>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Japanese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10,315</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2%</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281113"/>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Korean</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9,360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1%</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615729"/>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West Asian</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8,630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1%</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2213218"/>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Black</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6,345</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1%</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9220453"/>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Arab</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2,965</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1939555"/>
                  </a:ext>
                </a:extLst>
              </a:tr>
              <a:tr h="190500">
                <a:tc>
                  <a:txBody>
                    <a:bodyPr/>
                    <a:lstStyle/>
                    <a:p>
                      <a:pPr algn="l" fontAlgn="t"/>
                      <a:r>
                        <a:rPr lang="en-GB" sz="1000" u="none" strike="noStrike" dirty="0">
                          <a:effectLst/>
                          <a:latin typeface="Arial" panose="020B0604020202020204" pitchFamily="34" charset="0"/>
                          <a:cs typeface="Arial" panose="020B0604020202020204" pitchFamily="34" charset="0"/>
                        </a:rPr>
                        <a:t>Other visible minority</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000" u="none" strike="noStrike" dirty="0">
                          <a:effectLst/>
                          <a:latin typeface="Arial" panose="020B0604020202020204" pitchFamily="34" charset="0"/>
                          <a:cs typeface="Arial" panose="020B0604020202020204" pitchFamily="34" charset="0"/>
                        </a:rPr>
                        <a:t>1,500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000" u="none" strike="noStrike" dirty="0">
                          <a:effectLst/>
                          <a:latin typeface="Arial" panose="020B0604020202020204" pitchFamily="34" charset="0"/>
                          <a:cs typeface="Arial" panose="020B0604020202020204" pitchFamily="34" charset="0"/>
                        </a:rPr>
                        <a:t>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8857460"/>
                  </a:ext>
                </a:extLst>
              </a:tr>
              <a:tr h="190500">
                <a:tc>
                  <a:txBody>
                    <a:bodyPr/>
                    <a:lstStyle/>
                    <a:p>
                      <a:pPr algn="l" fontAlgn="b"/>
                      <a:r>
                        <a:rPr lang="en-GB" sz="1000" u="none" strike="noStrike" dirty="0">
                          <a:effectLst/>
                          <a:latin typeface="Arial" panose="020B0604020202020204" pitchFamily="34" charset="0"/>
                          <a:cs typeface="Arial" panose="020B0604020202020204" pitchFamily="34" charset="0"/>
                        </a:rPr>
                        <a:t>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000" u="none" strike="noStrike" dirty="0">
                          <a:effectLst/>
                          <a:latin typeface="Arial" panose="020B0604020202020204" pitchFamily="34" charset="0"/>
                          <a:cs typeface="Arial" panose="020B0604020202020204" pitchFamily="34" charset="0"/>
                        </a:rPr>
                        <a:t>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000" u="none" strike="noStrike" dirty="0">
                          <a:effectLst/>
                          <a:latin typeface="Arial" panose="020B0604020202020204" pitchFamily="34" charset="0"/>
                          <a:cs typeface="Arial" panose="020B0604020202020204" pitchFamily="34" charset="0"/>
                        </a:rPr>
                        <a:t>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607774421"/>
                  </a:ext>
                </a:extLst>
              </a:tr>
              <a:tr h="190500">
                <a:tc>
                  <a:txBody>
                    <a:bodyPr/>
                    <a:lstStyle/>
                    <a:p>
                      <a:pPr algn="ctr" fontAlgn="b"/>
                      <a:r>
                        <a:rPr lang="en-GB" sz="1000" i="1" u="none" strike="noStrike" dirty="0">
                          <a:solidFill>
                            <a:srgbClr val="FF0000"/>
                          </a:solidFill>
                          <a:effectLst/>
                          <a:latin typeface="Arial" panose="020B0604020202020204" pitchFamily="34" charset="0"/>
                          <a:cs typeface="Arial" panose="020B0604020202020204" pitchFamily="34" charset="0"/>
                        </a:rPr>
                        <a:t> </a:t>
                      </a:r>
                      <a:r>
                        <a:rPr lang="en-GB" sz="1000" b="1" i="1" u="none" strike="noStrike" dirty="0">
                          <a:solidFill>
                            <a:srgbClr val="FF0000"/>
                          </a:solidFill>
                          <a:effectLst/>
                          <a:latin typeface="Arial" panose="020B0604020202020204" pitchFamily="34" charset="0"/>
                          <a:cs typeface="Arial" panose="020B0604020202020204" pitchFamily="34" charset="0"/>
                        </a:rPr>
                        <a:t>TOTAL</a:t>
                      </a:r>
                    </a:p>
                  </a:txBody>
                  <a:tcPr marL="9525" marR="9525" marT="9525" marB="0" anchor="b">
                    <a:solidFill>
                      <a:schemeClr val="bg1"/>
                    </a:solidFill>
                  </a:tcPr>
                </a:tc>
                <a:tc>
                  <a:txBody>
                    <a:bodyPr/>
                    <a:lstStyle/>
                    <a:p>
                      <a:pPr algn="ctr" fontAlgn="b"/>
                      <a:r>
                        <a:rPr lang="en-GB" sz="1000" b="1" i="1" u="none" strike="noStrike" dirty="0">
                          <a:solidFill>
                            <a:srgbClr val="FF0000"/>
                          </a:solidFill>
                          <a:effectLst/>
                          <a:latin typeface="Arial" panose="020B0604020202020204" pitchFamily="34" charset="0"/>
                          <a:cs typeface="Arial" panose="020B0604020202020204" pitchFamily="34" charset="0"/>
                        </a:rPr>
                        <a:t>319,010</a:t>
                      </a:r>
                    </a:p>
                  </a:txBody>
                  <a:tcPr marL="9525" marR="9525" marT="9525" marB="0" anchor="b">
                    <a:solidFill>
                      <a:schemeClr val="bg1"/>
                    </a:solidFill>
                  </a:tcPr>
                </a:tc>
                <a:tc>
                  <a:txBody>
                    <a:bodyPr/>
                    <a:lstStyle/>
                    <a:p>
                      <a:pPr algn="ctr" fontAlgn="b"/>
                      <a:r>
                        <a:rPr lang="en-GB" sz="1000" b="1" i="1" u="none" strike="noStrike" dirty="0">
                          <a:solidFill>
                            <a:srgbClr val="FF0000"/>
                          </a:solidFill>
                          <a:effectLst/>
                          <a:latin typeface="Arial" panose="020B0604020202020204" pitchFamily="34" charset="0"/>
                          <a:cs typeface="Arial" panose="020B0604020202020204" pitchFamily="34" charset="0"/>
                        </a:rPr>
                        <a:t>51%</a:t>
                      </a:r>
                    </a:p>
                  </a:txBody>
                  <a:tcPr marL="9525" marR="9525" marT="9525" marB="0" anchor="b">
                    <a:solidFill>
                      <a:schemeClr val="bg1"/>
                    </a:solidFill>
                  </a:tcPr>
                </a:tc>
                <a:extLst>
                  <a:ext uri="{0D108BD9-81ED-4DB2-BD59-A6C34878D82A}">
                    <a16:rowId xmlns:a16="http://schemas.microsoft.com/office/drawing/2014/main" val="2479717677"/>
                  </a:ext>
                </a:extLst>
              </a:tr>
            </a:tbl>
          </a:graphicData>
        </a:graphic>
      </p:graphicFrame>
      <p:sp>
        <p:nvSpPr>
          <p:cNvPr id="2" name="Title 1">
            <a:extLst>
              <a:ext uri="{FF2B5EF4-FFF2-40B4-BE49-F238E27FC236}">
                <a16:creationId xmlns:a16="http://schemas.microsoft.com/office/drawing/2014/main" id="{4521BC5A-3A94-1237-AA21-193795D3F82F}"/>
              </a:ext>
            </a:extLst>
          </p:cNvPr>
          <p:cNvSpPr>
            <a:spLocks noGrp="1"/>
          </p:cNvSpPr>
          <p:nvPr>
            <p:ph type="title"/>
          </p:nvPr>
        </p:nvSpPr>
        <p:spPr>
          <a:xfrm>
            <a:off x="2010688" y="354683"/>
            <a:ext cx="7494003" cy="772528"/>
          </a:xfrm>
        </p:spPr>
        <p:txBody>
          <a:bodyPr/>
          <a:lstStyle/>
          <a:p>
            <a:r>
              <a:rPr lang="en-GB" dirty="0"/>
              <a:t>Population composition</a:t>
            </a:r>
          </a:p>
        </p:txBody>
      </p:sp>
      <p:sp>
        <p:nvSpPr>
          <p:cNvPr id="6" name="Text Placeholder 5">
            <a:extLst>
              <a:ext uri="{FF2B5EF4-FFF2-40B4-BE49-F238E27FC236}">
                <a16:creationId xmlns:a16="http://schemas.microsoft.com/office/drawing/2014/main" id="{0C70AD03-90F1-C34B-D4EB-EA36AEA30B22}"/>
              </a:ext>
            </a:extLst>
          </p:cNvPr>
          <p:cNvSpPr>
            <a:spLocks noGrp="1"/>
          </p:cNvSpPr>
          <p:nvPr>
            <p:ph type="body" sz="quarter" idx="13"/>
          </p:nvPr>
        </p:nvSpPr>
        <p:spPr>
          <a:xfrm>
            <a:off x="694352" y="1581860"/>
            <a:ext cx="10200810" cy="5025974"/>
          </a:xfrm>
        </p:spPr>
        <p:txBody>
          <a:bodyPr>
            <a:normAutofit/>
          </a:bodyPr>
          <a:lstStyle/>
          <a:p>
            <a:pPr marL="342900" indent="-342900">
              <a:buFont typeface="Arial" panose="020B0604020202020204" pitchFamily="34" charset="0"/>
              <a:buChar char="•"/>
            </a:pPr>
            <a:r>
              <a:rPr lang="en-GB" sz="2400" dirty="0"/>
              <a:t>Strong courting of Asian Pacific Rim investment led to investment from Hong Kong, China, Taiwan</a:t>
            </a:r>
          </a:p>
          <a:p>
            <a:pPr marL="342900" indent="-342900">
              <a:buFont typeface="Arial" panose="020B0604020202020204" pitchFamily="34" charset="0"/>
              <a:buChar char="•"/>
            </a:pPr>
            <a:r>
              <a:rPr lang="en-GB" sz="2400" dirty="0"/>
              <a:t>Business Immigration Programme (BIP) attracted High Net Worth Individuals (HNWIs – </a:t>
            </a:r>
            <a:r>
              <a:rPr lang="en-GB" sz="2400" dirty="0">
                <a:hlinkClick r:id="rId2"/>
              </a:rPr>
              <a:t>Ley 2017</a:t>
            </a:r>
            <a:r>
              <a:rPr lang="en-GB" sz="2400" dirty="0"/>
              <a:t>)</a:t>
            </a:r>
          </a:p>
          <a:p>
            <a:pPr marL="342900" indent="-342900">
              <a:buFont typeface="Arial" panose="020B0604020202020204" pitchFamily="34" charset="0"/>
              <a:buChar char="•"/>
            </a:pPr>
            <a:r>
              <a:rPr lang="en-GB" sz="2400" dirty="0"/>
              <a:t>Foreign national residency offered in exchange for $800,000 loan </a:t>
            </a:r>
          </a:p>
          <a:p>
            <a:pPr marL="342900" indent="-342900">
              <a:buFont typeface="Arial" panose="020B0604020202020204" pitchFamily="34" charset="0"/>
              <a:buChar char="•"/>
            </a:pPr>
            <a:r>
              <a:rPr lang="en-GB" sz="2400" dirty="0"/>
              <a:t>European Canadian = 46.2% of population</a:t>
            </a:r>
          </a:p>
          <a:p>
            <a:pPr marL="342900" indent="-342900">
              <a:buFont typeface="Arial" panose="020B0604020202020204" pitchFamily="34" charset="0"/>
              <a:buChar char="•"/>
            </a:pPr>
            <a:r>
              <a:rPr lang="en-GB" sz="2400" dirty="0"/>
              <a:t>aka “city of neighbourhoods” (post-modern city?)</a:t>
            </a:r>
          </a:p>
          <a:p>
            <a:pPr marL="342900" indent="-342900">
              <a:buFont typeface="Arial" panose="020B0604020202020204" pitchFamily="34" charset="0"/>
              <a:buChar char="•"/>
            </a:pPr>
            <a:r>
              <a:rPr lang="en-GB" sz="2400" dirty="0">
                <a:hlinkClick r:id="rId3"/>
              </a:rPr>
              <a:t>717%</a:t>
            </a:r>
            <a:r>
              <a:rPr lang="en-GB" sz="2400" dirty="0"/>
              <a:t> increase (12-98) in Anti-Asian hate crime </a:t>
            </a:r>
          </a:p>
          <a:p>
            <a:r>
              <a:rPr lang="en-GB" sz="2400" dirty="0"/>
              <a:t>    incidents (2019–2020 Covid)</a:t>
            </a:r>
          </a:p>
          <a:p>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pic>
        <p:nvPicPr>
          <p:cNvPr id="5" name="Picture 4" descr="A group of people holding signs&#10;&#10;Description automatically generated">
            <a:extLst>
              <a:ext uri="{FF2B5EF4-FFF2-40B4-BE49-F238E27FC236}">
                <a16:creationId xmlns:a16="http://schemas.microsoft.com/office/drawing/2014/main" id="{C6D80157-78BF-CA6D-94DD-853A15521D58}"/>
              </a:ext>
            </a:extLst>
          </p:cNvPr>
          <p:cNvPicPr>
            <a:picLocks noChangeAspect="1"/>
          </p:cNvPicPr>
          <p:nvPr/>
        </p:nvPicPr>
        <p:blipFill rotWithShape="1">
          <a:blip r:embed="rId4"/>
          <a:srcRect l="2970" t="14667" r="13185" b="9343"/>
          <a:stretch/>
        </p:blipFill>
        <p:spPr>
          <a:xfrm>
            <a:off x="5095783" y="4985033"/>
            <a:ext cx="3219983" cy="1751020"/>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0C8E9873-B666-5E71-A992-625C6A27EF3C}"/>
              </a:ext>
            </a:extLst>
          </p:cNvPr>
          <p:cNvPicPr>
            <a:picLocks noChangeAspect="1"/>
          </p:cNvPicPr>
          <p:nvPr/>
        </p:nvPicPr>
        <p:blipFill rotWithShape="1">
          <a:blip r:embed="rId5"/>
          <a:srcRect l="32735" t="19343" r="32247" b="40713"/>
          <a:stretch/>
        </p:blipFill>
        <p:spPr>
          <a:xfrm>
            <a:off x="10963174" y="151377"/>
            <a:ext cx="1033712" cy="1179139"/>
          </a:xfrm>
          <a:prstGeom prst="rect">
            <a:avLst/>
          </a:prstGeom>
        </p:spPr>
      </p:pic>
    </p:spTree>
    <p:extLst>
      <p:ext uri="{BB962C8B-B14F-4D97-AF65-F5344CB8AC3E}">
        <p14:creationId xmlns:p14="http://schemas.microsoft.com/office/powerpoint/2010/main" val="3378195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1912</TotalTime>
  <Words>2000</Words>
  <Application>Microsoft Office PowerPoint</Application>
  <PresentationFormat>Widescreen</PresentationFormat>
  <Paragraphs>255</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 Light</vt:lpstr>
      <vt:lpstr>Calibri</vt:lpstr>
      <vt:lpstr>Office Theme</vt:lpstr>
      <vt:lpstr>Vancouver: a Sustainable Settlement?</vt:lpstr>
      <vt:lpstr>Alignment to specification – GCSE</vt:lpstr>
      <vt:lpstr>Alignment to specification – AS</vt:lpstr>
      <vt:lpstr>Alignment to specification – A2</vt:lpstr>
      <vt:lpstr>History</vt:lpstr>
      <vt:lpstr>PowerPoint Presentation</vt:lpstr>
      <vt:lpstr>PowerPoint Presentation</vt:lpstr>
      <vt:lpstr>Population composition</vt:lpstr>
      <vt:lpstr>Population composition</vt:lpstr>
      <vt:lpstr>PowerPoint Presentation</vt:lpstr>
      <vt:lpstr>PowerPoint Presentation</vt:lpstr>
      <vt:lpstr>Agricultural Land Reserve</vt:lpstr>
      <vt:lpstr>Sustainable Housing</vt:lpstr>
      <vt:lpstr>PowerPoint Presentation</vt:lpstr>
      <vt:lpstr>Sustainable Housing</vt:lpstr>
      <vt:lpstr>Sustainable Housing</vt:lpstr>
      <vt:lpstr>Sustainable Transport</vt:lpstr>
      <vt:lpstr>PowerPoint Presentation</vt:lpstr>
      <vt:lpstr>Sustainable Transport</vt:lpstr>
      <vt:lpstr>Greenspaces</vt:lpstr>
      <vt:lpstr>PowerPoint Presentation</vt:lpstr>
      <vt:lpstr>Sustainable Energy</vt:lpstr>
      <vt:lpstr>Sustainable Waste</vt:lpstr>
      <vt:lpstr>Air Quality</vt:lpstr>
      <vt:lpstr>Sustainable Waste</vt:lpstr>
      <vt:lpstr>Sustainable Waste</vt:lpstr>
      <vt:lpstr>‘Natural’ threats</vt:lpstr>
      <vt:lpstr>PowerPoint Presentation</vt:lpstr>
      <vt:lpstr>PowerPoint Presentation</vt:lpstr>
      <vt:lpstr>Online map viewers - Vancouver</vt:lpstr>
      <vt:lpstr>Excellent websites</vt:lpstr>
      <vt:lpstr>Dr Paul McKenzie sjp.mckenzie@ulster.ac.uk 028 7012 4628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McCloskey</dc:creator>
  <cp:lastModifiedBy>McKenzie, Paul</cp:lastModifiedBy>
  <cp:revision>20</cp:revision>
  <dcterms:created xsi:type="dcterms:W3CDTF">2019-03-01T14:17:43Z</dcterms:created>
  <dcterms:modified xsi:type="dcterms:W3CDTF">2023-06-09T09:37:09Z</dcterms:modified>
</cp:coreProperties>
</file>