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sldIdLst>
    <p:sldId id="256" r:id="rId2"/>
    <p:sldId id="291" r:id="rId3"/>
    <p:sldId id="259" r:id="rId4"/>
    <p:sldId id="284" r:id="rId5"/>
    <p:sldId id="287" r:id="rId6"/>
    <p:sldId id="290" r:id="rId7"/>
    <p:sldId id="285" r:id="rId8"/>
    <p:sldId id="286" r:id="rId9"/>
    <p:sldId id="260" r:id="rId10"/>
    <p:sldId id="288"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8" r:id="rId28"/>
    <p:sldId id="279" r:id="rId29"/>
    <p:sldId id="280" r:id="rId30"/>
    <p:sldId id="281" r:id="rId31"/>
    <p:sldId id="282" r:id="rId32"/>
    <p:sldId id="283" r:id="rId33"/>
  </p:sldIdLst>
  <p:sldSz cx="9906000" cy="6858000" type="A4"/>
  <p:notesSz cx="6858000" cy="9144000"/>
  <p:defaultTextStyle>
    <a:defPPr>
      <a:defRPr lang="en-US"/>
    </a:defPPr>
    <a:lvl1pPr marL="0" algn="l" defTabSz="804649" rtl="0" eaLnBrk="1" latinLnBrk="0" hangingPunct="1">
      <a:defRPr sz="1584" kern="1200">
        <a:solidFill>
          <a:schemeClr val="tx1"/>
        </a:solidFill>
        <a:latin typeface="+mn-lt"/>
        <a:ea typeface="+mn-ea"/>
        <a:cs typeface="+mn-cs"/>
      </a:defRPr>
    </a:lvl1pPr>
    <a:lvl2pPr marL="402325" algn="l" defTabSz="804649" rtl="0" eaLnBrk="1" latinLnBrk="0" hangingPunct="1">
      <a:defRPr sz="1584" kern="1200">
        <a:solidFill>
          <a:schemeClr val="tx1"/>
        </a:solidFill>
        <a:latin typeface="+mn-lt"/>
        <a:ea typeface="+mn-ea"/>
        <a:cs typeface="+mn-cs"/>
      </a:defRPr>
    </a:lvl2pPr>
    <a:lvl3pPr marL="804649" algn="l" defTabSz="804649" rtl="0" eaLnBrk="1" latinLnBrk="0" hangingPunct="1">
      <a:defRPr sz="1584" kern="1200">
        <a:solidFill>
          <a:schemeClr val="tx1"/>
        </a:solidFill>
        <a:latin typeface="+mn-lt"/>
        <a:ea typeface="+mn-ea"/>
        <a:cs typeface="+mn-cs"/>
      </a:defRPr>
    </a:lvl3pPr>
    <a:lvl4pPr marL="1206974" algn="l" defTabSz="804649" rtl="0" eaLnBrk="1" latinLnBrk="0" hangingPunct="1">
      <a:defRPr sz="1584" kern="1200">
        <a:solidFill>
          <a:schemeClr val="tx1"/>
        </a:solidFill>
        <a:latin typeface="+mn-lt"/>
        <a:ea typeface="+mn-ea"/>
        <a:cs typeface="+mn-cs"/>
      </a:defRPr>
    </a:lvl4pPr>
    <a:lvl5pPr marL="1609298" algn="l" defTabSz="804649" rtl="0" eaLnBrk="1" latinLnBrk="0" hangingPunct="1">
      <a:defRPr sz="1584" kern="1200">
        <a:solidFill>
          <a:schemeClr val="tx1"/>
        </a:solidFill>
        <a:latin typeface="+mn-lt"/>
        <a:ea typeface="+mn-ea"/>
        <a:cs typeface="+mn-cs"/>
      </a:defRPr>
    </a:lvl5pPr>
    <a:lvl6pPr marL="2011623" algn="l" defTabSz="804649" rtl="0" eaLnBrk="1" latinLnBrk="0" hangingPunct="1">
      <a:defRPr sz="1584" kern="1200">
        <a:solidFill>
          <a:schemeClr val="tx1"/>
        </a:solidFill>
        <a:latin typeface="+mn-lt"/>
        <a:ea typeface="+mn-ea"/>
        <a:cs typeface="+mn-cs"/>
      </a:defRPr>
    </a:lvl6pPr>
    <a:lvl7pPr marL="2413947" algn="l" defTabSz="804649" rtl="0" eaLnBrk="1" latinLnBrk="0" hangingPunct="1">
      <a:defRPr sz="1584" kern="1200">
        <a:solidFill>
          <a:schemeClr val="tx1"/>
        </a:solidFill>
        <a:latin typeface="+mn-lt"/>
        <a:ea typeface="+mn-ea"/>
        <a:cs typeface="+mn-cs"/>
      </a:defRPr>
    </a:lvl7pPr>
    <a:lvl8pPr marL="2816272" algn="l" defTabSz="804649" rtl="0" eaLnBrk="1" latinLnBrk="0" hangingPunct="1">
      <a:defRPr sz="1584" kern="1200">
        <a:solidFill>
          <a:schemeClr val="tx1"/>
        </a:solidFill>
        <a:latin typeface="+mn-lt"/>
        <a:ea typeface="+mn-ea"/>
        <a:cs typeface="+mn-cs"/>
      </a:defRPr>
    </a:lvl8pPr>
    <a:lvl9pPr marL="3218597" algn="l" defTabSz="804649" rtl="0" eaLnBrk="1" latinLnBrk="0" hangingPunct="1">
      <a:defRPr sz="15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4694"/>
  </p:normalViewPr>
  <p:slideViewPr>
    <p:cSldViewPr snapToGrid="0" snapToObjects="1">
      <p:cViewPr varScale="1">
        <p:scale>
          <a:sx n="121" d="100"/>
          <a:sy n="121" d="100"/>
        </p:scale>
        <p:origin x="13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D9C6A-FB4B-344E-B704-DDDAB119F169}" type="datetimeFigureOut">
              <a:rPr lang="en-US" smtClean="0"/>
              <a:t>1/26/24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87B98-80A5-CA43-B8F1-E9A21BA4F7A4}" type="slidenum">
              <a:rPr lang="en-US" smtClean="0"/>
              <a:t>‹#›</a:t>
            </a:fld>
            <a:endParaRPr lang="en-US"/>
          </a:p>
        </p:txBody>
      </p:sp>
    </p:spTree>
    <p:extLst>
      <p:ext uri="{BB962C8B-B14F-4D97-AF65-F5344CB8AC3E}">
        <p14:creationId xmlns:p14="http://schemas.microsoft.com/office/powerpoint/2010/main" val="166426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A2414-91F0-974B-A52E-2FC521D3BF6F}" type="slidenum">
              <a:rPr lang="en-US" smtClean="0"/>
              <a:t>2</a:t>
            </a:fld>
            <a:endParaRPr lang="en-US"/>
          </a:p>
        </p:txBody>
      </p:sp>
    </p:spTree>
    <p:extLst>
      <p:ext uri="{BB962C8B-B14F-4D97-AF65-F5344CB8AC3E}">
        <p14:creationId xmlns:p14="http://schemas.microsoft.com/office/powerpoint/2010/main" val="38897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D34267-5C7D-584E-AA15-E5B0A9D62BEC}"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152083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34267-5C7D-584E-AA15-E5B0A9D62BEC}"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528980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34267-5C7D-584E-AA15-E5B0A9D62BEC}"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2141877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34267-5C7D-584E-AA15-E5B0A9D62BEC}"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140670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D34267-5C7D-584E-AA15-E5B0A9D62BEC}"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87153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D34267-5C7D-584E-AA15-E5B0A9D62BEC}"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201442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D34267-5C7D-584E-AA15-E5B0A9D62BEC}"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132983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D34267-5C7D-584E-AA15-E5B0A9D62BEC}" type="datetimeFigureOut">
              <a:rPr lang="en-US" smtClean="0"/>
              <a:t>1/26/24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166021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D34267-5C7D-584E-AA15-E5B0A9D62BEC}" type="datetimeFigureOut">
              <a:rPr lang="en-US" smtClean="0"/>
              <a:t>1/26/24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91304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D34267-5C7D-584E-AA15-E5B0A9D62BEC}"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1858641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D34267-5C7D-584E-AA15-E5B0A9D62BEC}" type="datetimeFigureOut">
              <a:rPr lang="en-US" smtClean="0"/>
              <a:t>1/26/24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C4968-0DCF-1C4A-A260-24C43F5EB732}" type="slidenum">
              <a:rPr lang="en-US" smtClean="0"/>
              <a:t>‹#›</a:t>
            </a:fld>
            <a:endParaRPr lang="en-US"/>
          </a:p>
        </p:txBody>
      </p:sp>
    </p:spTree>
    <p:extLst>
      <p:ext uri="{BB962C8B-B14F-4D97-AF65-F5344CB8AC3E}">
        <p14:creationId xmlns:p14="http://schemas.microsoft.com/office/powerpoint/2010/main" val="89444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34267-5C7D-584E-AA15-E5B0A9D62BEC}" type="datetimeFigureOut">
              <a:rPr lang="en-US" smtClean="0"/>
              <a:t>1/26/24</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C4968-0DCF-1C4A-A260-24C43F5EB732}" type="slidenum">
              <a:rPr lang="en-US" smtClean="0"/>
              <a:t>‹#›</a:t>
            </a:fld>
            <a:endParaRPr lang="en-US"/>
          </a:p>
        </p:txBody>
      </p:sp>
    </p:spTree>
    <p:extLst>
      <p:ext uri="{BB962C8B-B14F-4D97-AF65-F5344CB8AC3E}">
        <p14:creationId xmlns:p14="http://schemas.microsoft.com/office/powerpoint/2010/main" val="329873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ulster.ac.uk/healthandsafety/procedures_safety.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ulster.ac.uk/__data/assets/pdf_file/0010/75637/HumanParticipantsPolicy.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1418" y="606176"/>
            <a:ext cx="8363164" cy="5632311"/>
          </a:xfrm>
          <a:prstGeom prst="rect">
            <a:avLst/>
          </a:prstGeom>
          <a:noFill/>
        </p:spPr>
        <p:txBody>
          <a:bodyPr wrap="square" rtlCol="0">
            <a:spAutoFit/>
          </a:bodyPr>
          <a:lstStyle/>
          <a:p>
            <a:pPr algn="ctr"/>
            <a:r>
              <a:rPr lang="en-US" sz="4800" b="1" dirty="0">
                <a:latin typeface="Gill Sans" charset="0"/>
                <a:ea typeface="Gill Sans" charset="0"/>
                <a:cs typeface="Gill Sans" charset="0"/>
              </a:rPr>
              <a:t>The Dissertation Proposal</a:t>
            </a:r>
          </a:p>
          <a:p>
            <a:pPr algn="ctr"/>
            <a:endParaRPr lang="en-US" sz="2800" dirty="0">
              <a:latin typeface="Gill Sans" charset="0"/>
              <a:ea typeface="Gill Sans" charset="0"/>
              <a:cs typeface="Gill Sans" charset="0"/>
            </a:endParaRPr>
          </a:p>
          <a:p>
            <a:pPr algn="ctr"/>
            <a:endParaRPr lang="en-US" sz="2800" dirty="0">
              <a:latin typeface="Gill Sans" charset="0"/>
              <a:ea typeface="Gill Sans" charset="0"/>
              <a:cs typeface="Gill Sans" charset="0"/>
            </a:endParaRPr>
          </a:p>
          <a:p>
            <a:pPr algn="ctr"/>
            <a:endParaRPr lang="en-US" sz="2800" dirty="0">
              <a:latin typeface="Gill Sans" charset="0"/>
              <a:ea typeface="Gill Sans" charset="0"/>
              <a:cs typeface="Gill Sans" charset="0"/>
            </a:endParaRPr>
          </a:p>
          <a:p>
            <a:pPr algn="ctr"/>
            <a:endParaRPr lang="en-US" sz="2800" dirty="0">
              <a:latin typeface="Gill Sans" charset="0"/>
              <a:ea typeface="Gill Sans" charset="0"/>
              <a:cs typeface="Gill Sans" charset="0"/>
            </a:endParaRPr>
          </a:p>
          <a:p>
            <a:pPr algn="ctr"/>
            <a:endParaRPr lang="en-US" sz="2800" dirty="0">
              <a:latin typeface="Gill Sans" charset="0"/>
              <a:ea typeface="Gill Sans" charset="0"/>
              <a:cs typeface="Gill Sans" charset="0"/>
            </a:endParaRPr>
          </a:p>
          <a:p>
            <a:pPr algn="ctr"/>
            <a:endParaRPr lang="en-US" sz="2800" dirty="0">
              <a:latin typeface="Gill Sans" charset="0"/>
              <a:ea typeface="Gill Sans" charset="0"/>
              <a:cs typeface="Gill Sans" charset="0"/>
            </a:endParaRPr>
          </a:p>
          <a:p>
            <a:pPr algn="ctr"/>
            <a:r>
              <a:rPr lang="en-US" sz="2800" dirty="0">
                <a:latin typeface="Gill Sans" charset="0"/>
                <a:ea typeface="Gill Sans" charset="0"/>
                <a:cs typeface="Gill Sans" charset="0"/>
              </a:rPr>
              <a:t>School of Geography and Environmental Sciences</a:t>
            </a:r>
          </a:p>
          <a:p>
            <a:pPr algn="ctr"/>
            <a:r>
              <a:rPr lang="en-US" sz="2800" dirty="0">
                <a:latin typeface="Gill Sans" charset="0"/>
                <a:ea typeface="Gill Sans" charset="0"/>
                <a:cs typeface="Gill Sans" charset="0"/>
              </a:rPr>
              <a:t>Ulster University</a:t>
            </a:r>
          </a:p>
          <a:p>
            <a:pPr algn="ctr"/>
            <a:endParaRPr lang="en-US" sz="4800" b="1" dirty="0">
              <a:latin typeface="Gill Sans" charset="0"/>
              <a:ea typeface="Gill Sans" charset="0"/>
              <a:cs typeface="Gill Sans" charset="0"/>
            </a:endParaRPr>
          </a:p>
          <a:p>
            <a:pPr algn="ctr"/>
            <a:r>
              <a:rPr lang="en-US" sz="2000" dirty="0">
                <a:latin typeface="Gill Sans" charset="0"/>
                <a:ea typeface="Gill Sans" charset="0"/>
                <a:cs typeface="Gill Sans" charset="0"/>
              </a:rPr>
              <a:t>Rory Quinn</a:t>
            </a:r>
          </a:p>
          <a:p>
            <a:pPr algn="ctr"/>
            <a:r>
              <a:rPr lang="en-US" sz="2000" dirty="0">
                <a:latin typeface="Gill Sans" charset="0"/>
                <a:ea typeface="Gill Sans" charset="0"/>
                <a:cs typeface="Gill Sans" charset="0"/>
              </a:rPr>
              <a:t>Dissertation Co-</a:t>
            </a:r>
            <a:r>
              <a:rPr lang="en-US" sz="2000" dirty="0" err="1">
                <a:latin typeface="Gill Sans" charset="0"/>
                <a:ea typeface="Gill Sans" charset="0"/>
                <a:cs typeface="Gill Sans" charset="0"/>
              </a:rPr>
              <a:t>ordinator</a:t>
            </a:r>
            <a:endParaRPr lang="en-US" sz="2000" dirty="0">
              <a:latin typeface="Gill Sans" charset="0"/>
              <a:ea typeface="Gill Sans" charset="0"/>
              <a:cs typeface="Gill Sans" charset="0"/>
            </a:endParaRPr>
          </a:p>
        </p:txBody>
      </p:sp>
    </p:spTree>
    <p:extLst>
      <p:ext uri="{BB962C8B-B14F-4D97-AF65-F5344CB8AC3E}">
        <p14:creationId xmlns:p14="http://schemas.microsoft.com/office/powerpoint/2010/main" val="65858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229B6-790E-0F13-134D-CF3031E8B68A}"/>
              </a:ext>
            </a:extLst>
          </p:cNvPr>
          <p:cNvPicPr>
            <a:picLocks noChangeAspect="1"/>
          </p:cNvPicPr>
          <p:nvPr/>
        </p:nvPicPr>
        <p:blipFill>
          <a:blip r:embed="rId2"/>
          <a:stretch>
            <a:fillRect/>
          </a:stretch>
        </p:blipFill>
        <p:spPr>
          <a:xfrm>
            <a:off x="2530367" y="358347"/>
            <a:ext cx="4845266" cy="5795318"/>
          </a:xfrm>
          <a:prstGeom prst="rect">
            <a:avLst/>
          </a:prstGeom>
          <a:ln>
            <a:solidFill>
              <a:schemeClr val="bg1">
                <a:lumMod val="50000"/>
              </a:schemeClr>
            </a:solidFill>
          </a:ln>
        </p:spPr>
      </p:pic>
    </p:spTree>
    <p:extLst>
      <p:ext uri="{BB962C8B-B14F-4D97-AF65-F5344CB8AC3E}">
        <p14:creationId xmlns:p14="http://schemas.microsoft.com/office/powerpoint/2010/main" val="252349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774" y="678095"/>
            <a:ext cx="8774130" cy="4585871"/>
          </a:xfrm>
          <a:prstGeom prst="rect">
            <a:avLst/>
          </a:prstGeom>
          <a:noFill/>
        </p:spPr>
        <p:txBody>
          <a:bodyPr wrap="square" rtlCol="0">
            <a:spAutoFit/>
          </a:bodyPr>
          <a:lstStyle/>
          <a:p>
            <a:r>
              <a:rPr lang="en-US" sz="2400" dirty="0">
                <a:latin typeface="Gill Sans" charset="0"/>
                <a:ea typeface="Gill Sans" charset="0"/>
                <a:cs typeface="Gill Sans" charset="0"/>
              </a:rPr>
              <a:t>1. The Research Question</a:t>
            </a:r>
          </a:p>
          <a:p>
            <a:endParaRPr lang="en-US" sz="2400" dirty="0">
              <a:latin typeface="Gill Sans" charset="0"/>
              <a:ea typeface="Gill Sans" charset="0"/>
              <a:cs typeface="Gill Sans" charset="0"/>
            </a:endParaRPr>
          </a:p>
          <a:p>
            <a:endParaRPr lang="en-US" sz="2400" dirty="0">
              <a:latin typeface="Gill Sans" charset="0"/>
              <a:ea typeface="Gill Sans" charset="0"/>
              <a:cs typeface="Gill Sans" charset="0"/>
            </a:endParaRPr>
          </a:p>
          <a:p>
            <a:r>
              <a:rPr lang="en-US" sz="2000" dirty="0">
                <a:latin typeface="Gill Sans" charset="0"/>
                <a:ea typeface="Gill Sans" charset="0"/>
                <a:cs typeface="Gill Sans" charset="0"/>
              </a:rPr>
              <a:t>Asking the right research question is the most important part of the dissertation.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The aim of any research is to answer a research question.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Therefore it is crucial to work out a clear research question at an early stage.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The best dissertations are those which ask good questions that are clearly answered.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Don’t try to do too much, or set a research question that you can’t answer within the scope of the project.</a:t>
            </a:r>
          </a:p>
        </p:txBody>
      </p:sp>
    </p:spTree>
    <p:extLst>
      <p:ext uri="{BB962C8B-B14F-4D97-AF65-F5344CB8AC3E}">
        <p14:creationId xmlns:p14="http://schemas.microsoft.com/office/powerpoint/2010/main" val="178887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514" y="801384"/>
            <a:ext cx="8609744" cy="4401205"/>
          </a:xfrm>
          <a:prstGeom prst="rect">
            <a:avLst/>
          </a:prstGeom>
          <a:noFill/>
        </p:spPr>
        <p:txBody>
          <a:bodyPr wrap="square" rtlCol="0">
            <a:spAutoFit/>
          </a:bodyPr>
          <a:lstStyle/>
          <a:p>
            <a:r>
              <a:rPr lang="en-US" sz="2000" dirty="0">
                <a:latin typeface="Gill Sans" charset="0"/>
                <a:ea typeface="Gill Sans" charset="0"/>
                <a:cs typeface="Gill Sans" charset="0"/>
              </a:rPr>
              <a:t>Your </a:t>
            </a:r>
            <a:r>
              <a:rPr lang="en-US" sz="2000" b="1" dirty="0">
                <a:latin typeface="Gill Sans" charset="0"/>
                <a:ea typeface="Gill Sans" charset="0"/>
                <a:cs typeface="Gill Sans" charset="0"/>
              </a:rPr>
              <a:t>research question </a:t>
            </a:r>
            <a:r>
              <a:rPr lang="en-US" sz="2000" dirty="0">
                <a:latin typeface="Gill Sans" charset="0"/>
                <a:ea typeface="Gill Sans" charset="0"/>
                <a:cs typeface="Gill Sans" charset="0"/>
              </a:rPr>
              <a:t>will guide and inform: </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pPr marL="457200" indent="-457200">
              <a:buFont typeface="+mj-lt"/>
              <a:buAutoNum type="arabicPeriod"/>
            </a:pPr>
            <a:r>
              <a:rPr lang="en-US" sz="2000" dirty="0">
                <a:latin typeface="Gill Sans" charset="0"/>
                <a:ea typeface="Gill Sans" charset="0"/>
                <a:cs typeface="Gill Sans" charset="0"/>
              </a:rPr>
              <a:t>Your literature search </a:t>
            </a:r>
          </a:p>
          <a:p>
            <a:pPr marL="457200" indent="-457200">
              <a:buFont typeface="+mj-lt"/>
              <a:buAutoNum type="arabicPeriod"/>
            </a:pPr>
            <a:r>
              <a:rPr lang="en-US" sz="2000" dirty="0">
                <a:latin typeface="Gill Sans" charset="0"/>
                <a:ea typeface="Gill Sans" charset="0"/>
                <a:cs typeface="Gill Sans" charset="0"/>
              </a:rPr>
              <a:t>You in deciding what data you need to collect to answer your question</a:t>
            </a:r>
          </a:p>
          <a:p>
            <a:pPr marL="457200" indent="-457200">
              <a:buFont typeface="+mj-lt"/>
              <a:buAutoNum type="arabicPeriod"/>
            </a:pPr>
            <a:r>
              <a:rPr lang="en-US" sz="2000" dirty="0">
                <a:latin typeface="Gill Sans" charset="0"/>
                <a:ea typeface="Gill Sans" charset="0"/>
                <a:cs typeface="Gill Sans" charset="0"/>
              </a:rPr>
              <a:t>The methods you will need to use</a:t>
            </a:r>
          </a:p>
          <a:p>
            <a:pPr marL="457200" indent="-457200">
              <a:buFont typeface="+mj-lt"/>
              <a:buAutoNum type="arabicPeriod"/>
            </a:pPr>
            <a:r>
              <a:rPr lang="en-US" sz="2000" dirty="0">
                <a:latin typeface="Gill Sans" charset="0"/>
                <a:ea typeface="Gill Sans" charset="0"/>
                <a:cs typeface="Gill Sans" charset="0"/>
              </a:rPr>
              <a:t>Your data analysis</a:t>
            </a:r>
          </a:p>
          <a:p>
            <a:pPr marL="457200" indent="-457200">
              <a:buFont typeface="+mj-lt"/>
              <a:buAutoNum type="arabicPeriod"/>
            </a:pPr>
            <a:r>
              <a:rPr lang="en-US" sz="2000" dirty="0">
                <a:latin typeface="Gill Sans" charset="0"/>
                <a:ea typeface="Gill Sans" charset="0"/>
                <a:cs typeface="Gill Sans" charset="0"/>
              </a:rPr>
              <a:t>The writing up of your data</a:t>
            </a:r>
          </a:p>
          <a:p>
            <a:pPr marL="457200" indent="-457200">
              <a:buFont typeface="+mj-lt"/>
              <a:buAutoNum type="arabicPeriod"/>
            </a:pPr>
            <a:r>
              <a:rPr lang="en-US" sz="2000" dirty="0">
                <a:latin typeface="Gill Sans" charset="0"/>
                <a:ea typeface="Gill Sans" charset="0"/>
                <a:cs typeface="Gill Sans" charset="0"/>
              </a:rPr>
              <a:t>The conclusions you draw </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i.e. the answers to your research question, and stop you from going off in unnecessary directions such as collecting data you don’t need, or doing analysis that you won’t use.</a:t>
            </a:r>
          </a:p>
        </p:txBody>
      </p:sp>
    </p:spTree>
    <p:extLst>
      <p:ext uri="{BB962C8B-B14F-4D97-AF65-F5344CB8AC3E}">
        <p14:creationId xmlns:p14="http://schemas.microsoft.com/office/powerpoint/2010/main" val="1183525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531" y="1335640"/>
            <a:ext cx="8722759" cy="3416320"/>
          </a:xfrm>
          <a:prstGeom prst="rect">
            <a:avLst/>
          </a:prstGeom>
          <a:noFill/>
        </p:spPr>
        <p:txBody>
          <a:bodyPr wrap="square" rtlCol="0">
            <a:spAutoFit/>
          </a:bodyPr>
          <a:lstStyle/>
          <a:p>
            <a:r>
              <a:rPr lang="en-US" sz="2000" dirty="0">
                <a:latin typeface="Gill Sans" charset="0"/>
                <a:ea typeface="Gill Sans" charset="0"/>
                <a:cs typeface="Gill Sans" charset="0"/>
              </a:rPr>
              <a:t>When deciding what data to collect and what analysis to conduct, you should constantly be asking:</a:t>
            </a:r>
          </a:p>
          <a:p>
            <a:endParaRPr lang="en-US" sz="2400" dirty="0">
              <a:latin typeface="Gill Sans" charset="0"/>
              <a:ea typeface="Gill Sans" charset="0"/>
              <a:cs typeface="Gill Sans" charset="0"/>
            </a:endParaRPr>
          </a:p>
          <a:p>
            <a:endParaRPr lang="en-US" sz="2400" dirty="0">
              <a:latin typeface="Gill Sans" charset="0"/>
              <a:ea typeface="Gill Sans" charset="0"/>
              <a:cs typeface="Gill Sans" charset="0"/>
            </a:endParaRPr>
          </a:p>
          <a:p>
            <a:r>
              <a:rPr lang="en-US" sz="2400" dirty="0">
                <a:latin typeface="Gill Sans" charset="0"/>
                <a:ea typeface="Gill Sans" charset="0"/>
                <a:cs typeface="Gill Sans" charset="0"/>
              </a:rPr>
              <a:t>‘How does this relate back to my research question(s) that I have to answer’? </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If it doesn’t relate back to your research question, you need to either adjust your methods or analysis, or adapt your research question.</a:t>
            </a:r>
          </a:p>
        </p:txBody>
      </p:sp>
    </p:spTree>
    <p:extLst>
      <p:ext uri="{BB962C8B-B14F-4D97-AF65-F5344CB8AC3E}">
        <p14:creationId xmlns:p14="http://schemas.microsoft.com/office/powerpoint/2010/main" val="77891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499" y="1017142"/>
            <a:ext cx="8969339" cy="4278094"/>
          </a:xfrm>
          <a:prstGeom prst="rect">
            <a:avLst/>
          </a:prstGeom>
          <a:noFill/>
        </p:spPr>
        <p:txBody>
          <a:bodyPr wrap="square" rtlCol="0">
            <a:spAutoFit/>
          </a:bodyPr>
          <a:lstStyle/>
          <a:p>
            <a:r>
              <a:rPr lang="en-US" sz="2400" dirty="0">
                <a:latin typeface="Gill Sans" charset="0"/>
                <a:ea typeface="Gill Sans" charset="0"/>
                <a:cs typeface="Gill Sans" charset="0"/>
              </a:rPr>
              <a:t>2. Hypothesis</a:t>
            </a:r>
          </a:p>
          <a:p>
            <a:endParaRPr lang="en-US" sz="2400" dirty="0">
              <a:latin typeface="Gill Sans" charset="0"/>
              <a:ea typeface="Gill Sans" charset="0"/>
              <a:cs typeface="Gill Sans" charset="0"/>
            </a:endParaRPr>
          </a:p>
          <a:p>
            <a:endParaRPr lang="en-US" sz="2400" dirty="0">
              <a:latin typeface="Gill Sans" charset="0"/>
              <a:ea typeface="Gill Sans" charset="0"/>
              <a:cs typeface="Gill Sans" charset="0"/>
            </a:endParaRPr>
          </a:p>
          <a:p>
            <a:r>
              <a:rPr lang="en-US" sz="2000" b="1" dirty="0">
                <a:latin typeface="Gill Sans" charset="0"/>
                <a:ea typeface="Gill Sans" charset="0"/>
                <a:cs typeface="Gill Sans" charset="0"/>
              </a:rPr>
              <a:t>Some</a:t>
            </a:r>
            <a:r>
              <a:rPr lang="en-US" sz="2000" dirty="0">
                <a:latin typeface="Gill Sans" charset="0"/>
                <a:ea typeface="Gill Sans" charset="0"/>
                <a:cs typeface="Gill Sans" charset="0"/>
              </a:rPr>
              <a:t> research projects are built around a specific 'hypothesis'.  A hypothesis is an idea or explanation that can be framed as a statement to be tested in the research.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The statement is likely to be developed from an expectation based on theory or on previous observation, but which needs to be formally tested, using objective and unbiased methods, to find out whether the statement is true or not.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You can think of a hypothesis as being a more specific form of research question.</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Some dissertation projects lend themselves to hypothesis-testing; others do not.</a:t>
            </a:r>
          </a:p>
        </p:txBody>
      </p:sp>
    </p:spTree>
    <p:extLst>
      <p:ext uri="{BB962C8B-B14F-4D97-AF65-F5344CB8AC3E}">
        <p14:creationId xmlns:p14="http://schemas.microsoft.com/office/powerpoint/2010/main" val="730838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870" y="513708"/>
            <a:ext cx="9246741" cy="5324535"/>
          </a:xfrm>
          <a:prstGeom prst="rect">
            <a:avLst/>
          </a:prstGeom>
          <a:noFill/>
        </p:spPr>
        <p:txBody>
          <a:bodyPr wrap="square" rtlCol="0">
            <a:spAutoFit/>
          </a:bodyPr>
          <a:lstStyle/>
          <a:p>
            <a:r>
              <a:rPr lang="en-US" sz="2000" dirty="0">
                <a:solidFill>
                  <a:schemeClr val="tx2">
                    <a:lumMod val="75000"/>
                  </a:schemeClr>
                </a:solidFill>
                <a:latin typeface="Gill Sans" charset="0"/>
                <a:ea typeface="Gill Sans" charset="0"/>
                <a:cs typeface="Gill Sans" charset="0"/>
              </a:rPr>
              <a:t>For example, a researcher interested in investigating the impact of poverty on population health could formulate a </a:t>
            </a:r>
            <a:r>
              <a:rPr lang="en-US" sz="2000" b="1" dirty="0">
                <a:solidFill>
                  <a:schemeClr val="tx2">
                    <a:lumMod val="75000"/>
                  </a:schemeClr>
                </a:solidFill>
                <a:latin typeface="Gill Sans" charset="0"/>
                <a:ea typeface="Gill Sans" charset="0"/>
                <a:cs typeface="Gill Sans" charset="0"/>
              </a:rPr>
              <a:t>research question </a:t>
            </a:r>
            <a:r>
              <a:rPr lang="en-US" sz="2000" dirty="0">
                <a:solidFill>
                  <a:schemeClr val="tx2">
                    <a:lumMod val="75000"/>
                  </a:schemeClr>
                </a:solidFill>
                <a:latin typeface="Gill Sans" charset="0"/>
                <a:ea typeface="Gill Sans" charset="0"/>
                <a:cs typeface="Gill Sans" charset="0"/>
              </a:rPr>
              <a:t>along the following lines: </a:t>
            </a:r>
          </a:p>
          <a:p>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r>
              <a:rPr lang="en-US" sz="2400" dirty="0">
                <a:solidFill>
                  <a:schemeClr val="tx2">
                    <a:lumMod val="75000"/>
                  </a:schemeClr>
                </a:solidFill>
                <a:latin typeface="Gill Sans" charset="0"/>
                <a:ea typeface="Gill Sans" charset="0"/>
                <a:cs typeface="Gill Sans" charset="0"/>
              </a:rPr>
              <a:t>'What type of relationship exists between socio-economic circumstances and life expectancy in my study area?'</a:t>
            </a:r>
          </a:p>
          <a:p>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Alternatively, the research could be based on testing a specific hypothesis, e.g. </a:t>
            </a:r>
          </a:p>
          <a:p>
            <a:endParaRPr lang="en-US" sz="2000" dirty="0">
              <a:solidFill>
                <a:schemeClr val="tx2">
                  <a:lumMod val="75000"/>
                </a:schemeClr>
              </a:solidFill>
              <a:latin typeface="Gill Sans" charset="0"/>
              <a:ea typeface="Gill Sans" charset="0"/>
              <a:cs typeface="Gill Sans" charset="0"/>
            </a:endParaRPr>
          </a:p>
          <a:p>
            <a:r>
              <a:rPr lang="en-US" sz="2400" dirty="0">
                <a:solidFill>
                  <a:schemeClr val="tx2">
                    <a:lumMod val="75000"/>
                  </a:schemeClr>
                </a:solidFill>
                <a:latin typeface="Gill Sans" charset="0"/>
                <a:ea typeface="Gill Sans" charset="0"/>
                <a:cs typeface="Gill Sans" charset="0"/>
              </a:rPr>
              <a:t>'Adverse socio-economic circumstances are associated with poorer life expectancy in my study area' </a:t>
            </a:r>
          </a:p>
          <a:p>
            <a:endParaRPr lang="en-US" sz="24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A research question is often more general and flexible than a hypothesis.</a:t>
            </a:r>
          </a:p>
        </p:txBody>
      </p:sp>
    </p:spTree>
    <p:extLst>
      <p:ext uri="{BB962C8B-B14F-4D97-AF65-F5344CB8AC3E}">
        <p14:creationId xmlns:p14="http://schemas.microsoft.com/office/powerpoint/2010/main" val="183383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951" y="374368"/>
            <a:ext cx="9308386" cy="5693866"/>
          </a:xfrm>
          <a:prstGeom prst="rect">
            <a:avLst/>
          </a:prstGeom>
          <a:noFill/>
        </p:spPr>
        <p:txBody>
          <a:bodyPr wrap="square" rtlCol="0">
            <a:spAutoFit/>
          </a:bodyPr>
          <a:lstStyle/>
          <a:p>
            <a:r>
              <a:rPr lang="en-US" sz="2400" dirty="0">
                <a:solidFill>
                  <a:schemeClr val="tx2">
                    <a:lumMod val="75000"/>
                  </a:schemeClr>
                </a:solidFill>
                <a:latin typeface="Gill Sans" charset="0"/>
                <a:ea typeface="Gill Sans" charset="0"/>
                <a:cs typeface="Gill Sans" charset="0"/>
              </a:rPr>
              <a:t>3. Aims and objectives</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It is often useful to consider your research questions in terms of aim(s) and objectives. </a:t>
            </a:r>
          </a:p>
          <a:p>
            <a:endParaRPr lang="en-US" sz="2000" dirty="0">
              <a:solidFill>
                <a:schemeClr val="tx2">
                  <a:lumMod val="75000"/>
                </a:schemeClr>
              </a:solidFill>
              <a:latin typeface="Gill Sans" charset="0"/>
              <a:ea typeface="Gill Sans" charset="0"/>
              <a:cs typeface="Gill Sans" charset="0"/>
            </a:endParaRPr>
          </a:p>
          <a:p>
            <a:r>
              <a:rPr lang="en-US" sz="2000" b="1" dirty="0">
                <a:solidFill>
                  <a:schemeClr val="tx2">
                    <a:lumMod val="75000"/>
                  </a:schemeClr>
                </a:solidFill>
                <a:latin typeface="Gill Sans" charset="0"/>
                <a:ea typeface="Gill Sans" charset="0"/>
                <a:cs typeface="Gill Sans" charset="0"/>
              </a:rPr>
              <a:t>Aims</a:t>
            </a:r>
            <a:r>
              <a:rPr lang="en-US" sz="2000" dirty="0">
                <a:solidFill>
                  <a:schemeClr val="tx2">
                    <a:lumMod val="75000"/>
                  </a:schemeClr>
                </a:solidFill>
                <a:latin typeface="Gill Sans" charset="0"/>
                <a:ea typeface="Gill Sans" charset="0"/>
                <a:cs typeface="Gill Sans" charset="0"/>
              </a:rPr>
              <a:t> are broad statements of desired outcomes, or the general intentions of the research, and emphasize what is to be accomplished (not how it is to be accomplished).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Once aims have been established, the next task is to formulate the objectives. Generally, a project should have one or two aims, while it may include a number of objectives consistent with the aim(s). </a:t>
            </a:r>
          </a:p>
          <a:p>
            <a:endParaRPr lang="en-US" sz="2000" dirty="0">
              <a:solidFill>
                <a:schemeClr val="tx2">
                  <a:lumMod val="75000"/>
                </a:schemeClr>
              </a:solidFill>
              <a:latin typeface="Gill Sans" charset="0"/>
              <a:ea typeface="Gill Sans" charset="0"/>
              <a:cs typeface="Gill Sans" charset="0"/>
            </a:endParaRPr>
          </a:p>
          <a:p>
            <a:r>
              <a:rPr lang="en-US" sz="2000" b="1" dirty="0">
                <a:solidFill>
                  <a:schemeClr val="tx2">
                    <a:lumMod val="75000"/>
                  </a:schemeClr>
                </a:solidFill>
                <a:latin typeface="Gill Sans" charset="0"/>
                <a:ea typeface="Gill Sans" charset="0"/>
                <a:cs typeface="Gill Sans" charset="0"/>
              </a:rPr>
              <a:t>Objectives</a:t>
            </a:r>
            <a:r>
              <a:rPr lang="en-US" sz="2000" dirty="0">
                <a:solidFill>
                  <a:schemeClr val="tx2">
                    <a:lumMod val="75000"/>
                  </a:schemeClr>
                </a:solidFill>
                <a:latin typeface="Gill Sans" charset="0"/>
                <a:ea typeface="Gill Sans" charset="0"/>
                <a:cs typeface="Gill Sans" charset="0"/>
              </a:rPr>
              <a:t> are subsidiary to aims.  They are the steps you are going to take to answer your research questions or a specific list of tasks needed to accomplish the project aim(s). Objectives emphasize how aims are to be accomplished and should be focused and feasible.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Your aim(s), objectives and hypothesis (if appropriate) should be informed by the scientific literature.</a:t>
            </a:r>
          </a:p>
        </p:txBody>
      </p:sp>
    </p:spTree>
    <p:extLst>
      <p:ext uri="{BB962C8B-B14F-4D97-AF65-F5344CB8AC3E}">
        <p14:creationId xmlns:p14="http://schemas.microsoft.com/office/powerpoint/2010/main" val="435321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047" y="410966"/>
            <a:ext cx="9277564" cy="5873659"/>
          </a:xfrm>
          <a:prstGeom prst="rect">
            <a:avLst/>
          </a:prstGeom>
          <a:noFill/>
        </p:spPr>
        <p:txBody>
          <a:bodyPr wrap="square" rtlCol="0">
            <a:spAutoFit/>
          </a:bodyPr>
          <a:lstStyle/>
          <a:p>
            <a:r>
              <a:rPr lang="en-US" sz="2400" dirty="0">
                <a:solidFill>
                  <a:schemeClr val="tx2">
                    <a:lumMod val="75000"/>
                  </a:schemeClr>
                </a:solidFill>
                <a:latin typeface="Gill Sans" charset="0"/>
                <a:ea typeface="Gill Sans" charset="0"/>
                <a:cs typeface="Gill Sans" charset="0"/>
              </a:rPr>
              <a:t>Example: aim and objectives</a:t>
            </a:r>
            <a:r>
              <a:rPr lang="en-US" dirty="0">
                <a:latin typeface="Gill Sans" charset="0"/>
                <a:ea typeface="Gill Sans" charset="0"/>
                <a:cs typeface="Gill Sans" charset="0"/>
              </a:rPr>
              <a:t> </a:t>
            </a:r>
          </a:p>
          <a:p>
            <a:endParaRPr lang="en-US" dirty="0">
              <a:latin typeface="Gill Sans" charset="0"/>
              <a:ea typeface="Gill Sans" charset="0"/>
              <a:cs typeface="Gill Sans" charset="0"/>
            </a:endParaRPr>
          </a:p>
          <a:p>
            <a:endParaRPr lang="en-US" dirty="0">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The aim of this study is to characterize the seabed and sub-surface in Belfast Lough from an abiotic perspective. This aim is met through the following five objectives:</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1. To characterize and classify the geomorphology of the seabed in Belfast Lough from multibeam echosounder bathymetry data.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2. To derive a substrate map for Belfast Lough from the integration of multibeam echosounder backscatter data and sediment samples.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3. To identify and characterize submerged archaeological sites with a view to avoidance.</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4. To characterize the geological/geophysical structure at the site to inform geotechnical issues associated with seabed and subsurface engineering.</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5. To identify sites suitable for development through suitability modelling.    </a:t>
            </a:r>
          </a:p>
          <a:p>
            <a:endParaRPr lang="en-US" sz="2000" dirty="0">
              <a:solidFill>
                <a:schemeClr val="tx2">
                  <a:lumMod val="75000"/>
                </a:schemeClr>
              </a:solidFill>
              <a:latin typeface="Gill Sans" charset="0"/>
              <a:ea typeface="Gill Sans" charset="0"/>
              <a:cs typeface="Gill Sans" charset="0"/>
            </a:endParaRPr>
          </a:p>
        </p:txBody>
      </p:sp>
    </p:spTree>
    <p:extLst>
      <p:ext uri="{BB962C8B-B14F-4D97-AF65-F5344CB8AC3E}">
        <p14:creationId xmlns:p14="http://schemas.microsoft.com/office/powerpoint/2010/main" val="105318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402" y="277402"/>
            <a:ext cx="9061807" cy="5755422"/>
          </a:xfrm>
          <a:prstGeom prst="rect">
            <a:avLst/>
          </a:prstGeom>
          <a:noFill/>
        </p:spPr>
        <p:txBody>
          <a:bodyPr wrap="square" rtlCol="0">
            <a:spAutoFit/>
          </a:bodyPr>
          <a:lstStyle/>
          <a:p>
            <a:r>
              <a:rPr lang="en-US" sz="2400" dirty="0">
                <a:solidFill>
                  <a:schemeClr val="tx2">
                    <a:lumMod val="75000"/>
                  </a:schemeClr>
                </a:solidFill>
                <a:latin typeface="Gill Sans" charset="0"/>
                <a:ea typeface="Gill Sans" charset="0"/>
                <a:cs typeface="Gill Sans" charset="0"/>
              </a:rPr>
              <a:t>4. Research Context</a:t>
            </a:r>
          </a:p>
          <a:p>
            <a:endParaRPr lang="en-US" sz="24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The research context section of the proposal should </a:t>
            </a:r>
            <a:r>
              <a:rPr lang="en-US" sz="2000" dirty="0" err="1">
                <a:solidFill>
                  <a:schemeClr val="tx2">
                    <a:lumMod val="75000"/>
                  </a:schemeClr>
                </a:solidFill>
                <a:latin typeface="Gill Sans" charset="0"/>
                <a:ea typeface="Gill Sans" charset="0"/>
                <a:cs typeface="Gill Sans" charset="0"/>
              </a:rPr>
              <a:t>summarise</a:t>
            </a:r>
            <a:r>
              <a:rPr lang="en-US" sz="2000" dirty="0">
                <a:solidFill>
                  <a:schemeClr val="tx2">
                    <a:lumMod val="75000"/>
                  </a:schemeClr>
                </a:solidFill>
                <a:latin typeface="Gill Sans" charset="0"/>
                <a:ea typeface="Gill Sans" charset="0"/>
                <a:cs typeface="Gill Sans" charset="0"/>
              </a:rPr>
              <a:t> the main published work in your research area. It is therefore akin to a mini literature review.</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It should contain </a:t>
            </a:r>
            <a:r>
              <a:rPr lang="en-US" sz="2000" i="1" dirty="0">
                <a:solidFill>
                  <a:schemeClr val="tx2">
                    <a:lumMod val="75000"/>
                  </a:schemeClr>
                </a:solidFill>
                <a:latin typeface="Gill Sans" charset="0"/>
                <a:ea typeface="Gill Sans" charset="0"/>
                <a:cs typeface="Gill Sans" charset="0"/>
              </a:rPr>
              <a:t>a minimum </a:t>
            </a:r>
            <a:r>
              <a:rPr lang="en-US" sz="2000" dirty="0">
                <a:solidFill>
                  <a:schemeClr val="tx2">
                    <a:lumMod val="75000"/>
                  </a:schemeClr>
                </a:solidFill>
                <a:latin typeface="Gill Sans" charset="0"/>
                <a:ea typeface="Gill Sans" charset="0"/>
                <a:cs typeface="Gill Sans" charset="0"/>
              </a:rPr>
              <a:t>of 5 references and be approximately 1,000 words long.</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A more evolved version of this section will eventually form a significant portion of the introduction to your dissertation.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The aim of this section of the proposal is to show your reader that you have</a:t>
            </a:r>
          </a:p>
          <a:p>
            <a:r>
              <a:rPr lang="en-US" sz="2000" dirty="0">
                <a:solidFill>
                  <a:schemeClr val="tx2">
                    <a:lumMod val="75000"/>
                  </a:schemeClr>
                </a:solidFill>
                <a:latin typeface="Gill Sans" charset="0"/>
                <a:ea typeface="Gill Sans" charset="0"/>
                <a:cs typeface="Gill Sans" charset="0"/>
              </a:rPr>
              <a:t>read, and have a good understanding of, the main published work in your research area.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This section is in effect a mini literature review and should be guided by your research question or topic and will provide the framework for your further work. Your work on this section should therefore inform the aims, objectives and metrology of your dissertation.</a:t>
            </a:r>
          </a:p>
        </p:txBody>
      </p:sp>
    </p:spTree>
    <p:extLst>
      <p:ext uri="{BB962C8B-B14F-4D97-AF65-F5344CB8AC3E}">
        <p14:creationId xmlns:p14="http://schemas.microsoft.com/office/powerpoint/2010/main" val="1242147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498" y="760288"/>
            <a:ext cx="9205645" cy="5016758"/>
          </a:xfrm>
          <a:prstGeom prst="rect">
            <a:avLst/>
          </a:prstGeom>
          <a:noFill/>
        </p:spPr>
        <p:txBody>
          <a:bodyPr wrap="square" rtlCol="0">
            <a:spAutoFit/>
          </a:bodyPr>
          <a:lstStyle/>
          <a:p>
            <a:r>
              <a:rPr lang="en-US" sz="2000" dirty="0">
                <a:solidFill>
                  <a:schemeClr val="tx2">
                    <a:lumMod val="75000"/>
                  </a:schemeClr>
                </a:solidFill>
                <a:latin typeface="Gill Sans" charset="0"/>
                <a:ea typeface="Gill Sans" charset="0"/>
                <a:cs typeface="Gill Sans" charset="0"/>
              </a:rPr>
              <a:t>It is very important to note that when reviewing the scientific literature, you should not simply summarize what others have published, but you should critically discuss the literature showing insight and an awareness of differing arguments, theories and approaches.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You should synthesize and analyze the relevant published work, linked at all times to your own research question.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A good research context section is therefore critical of what has been written, identifies areas of controversy, raises questions and identifies areas which need further research.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The Harvard referencing system should be used throughout.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If necessary, consult the UU Faculty of Life and Health Sciences Harvard Referencing Guide.</a:t>
            </a:r>
          </a:p>
        </p:txBody>
      </p:sp>
    </p:spTree>
    <p:extLst>
      <p:ext uri="{BB962C8B-B14F-4D97-AF65-F5344CB8AC3E}">
        <p14:creationId xmlns:p14="http://schemas.microsoft.com/office/powerpoint/2010/main" val="91216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022" y="674400"/>
            <a:ext cx="9144000" cy="5509200"/>
          </a:xfrm>
          <a:prstGeom prst="rect">
            <a:avLst/>
          </a:prstGeom>
          <a:noFill/>
        </p:spPr>
        <p:txBody>
          <a:bodyPr wrap="square" rtlCol="0">
            <a:spAutoFit/>
          </a:bodyPr>
          <a:lstStyle/>
          <a:p>
            <a:r>
              <a:rPr lang="en-US" sz="3200" dirty="0">
                <a:latin typeface="Futura Medium" panose="020B0602020204020303" pitchFamily="34" charset="-79"/>
                <a:ea typeface="Gill Sans" charset="0"/>
                <a:cs typeface="Futura Medium" panose="020B0602020204020303" pitchFamily="34" charset="-79"/>
              </a:rPr>
              <a:t>Introductory sessions - Year 2</a:t>
            </a:r>
          </a:p>
          <a:p>
            <a:endParaRPr lang="en-US" sz="2000" dirty="0">
              <a:latin typeface="Futura Medium" panose="020B0602020204020303" pitchFamily="34" charset="-79"/>
              <a:ea typeface="Gill Sans" charset="0"/>
              <a:cs typeface="Futura Medium" panose="020B0602020204020303" pitchFamily="34" charset="-79"/>
            </a:endParaRPr>
          </a:p>
          <a:p>
            <a:r>
              <a:rPr lang="en-US" sz="2000" b="1" dirty="0">
                <a:solidFill>
                  <a:schemeClr val="bg1">
                    <a:lumMod val="50000"/>
                  </a:schemeClr>
                </a:solidFill>
                <a:latin typeface="FUTURA MEDIUM" panose="020B0602020204020303" pitchFamily="34" charset="-79"/>
                <a:ea typeface="Gill Sans" charset="0"/>
                <a:cs typeface="FUTURA MEDIUM" panose="020B0602020204020303" pitchFamily="34" charset="-79"/>
              </a:rPr>
              <a:t>Week 1</a:t>
            </a:r>
          </a:p>
          <a:p>
            <a:endParaRPr lang="en-US" sz="2000" b="1" dirty="0">
              <a:solidFill>
                <a:schemeClr val="bg1">
                  <a:lumMod val="50000"/>
                </a:schemeClr>
              </a:solidFill>
              <a:latin typeface="FUTURA MEDIUM" panose="020B0602020204020303" pitchFamily="34" charset="-79"/>
              <a:ea typeface="Gill Sans" charset="0"/>
              <a:cs typeface="FUTURA MEDIUM" panose="020B0602020204020303" pitchFamily="34" charset="-79"/>
            </a:endParaRPr>
          </a:p>
          <a:p>
            <a:r>
              <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rPr>
              <a:t>Session 1: The dissertation process (</a:t>
            </a:r>
            <a:r>
              <a:rPr lang="en-US" sz="2000" dirty="0" err="1">
                <a:solidFill>
                  <a:schemeClr val="bg1">
                    <a:lumMod val="50000"/>
                  </a:schemeClr>
                </a:solidFill>
                <a:latin typeface="Futura Medium" panose="020B0602020204020303" pitchFamily="34" charset="-79"/>
                <a:ea typeface="Gill Sans" charset="0"/>
                <a:cs typeface="Futura Medium" panose="020B0602020204020303" pitchFamily="34" charset="-79"/>
              </a:rPr>
              <a:t>Dr</a:t>
            </a:r>
            <a:r>
              <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rPr>
              <a:t> Rory Quinn)</a:t>
            </a:r>
          </a:p>
          <a:p>
            <a:r>
              <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rPr>
              <a:t>Session 2: Research ethics and H&amp;S (Dr Sara McDowell) </a:t>
            </a:r>
          </a:p>
          <a:p>
            <a:endPar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endParaRPr>
          </a:p>
          <a:p>
            <a:r>
              <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rPr>
              <a:t>Session 3: Library session RefWorks and lit searches (UU Library Staff)</a:t>
            </a:r>
          </a:p>
          <a:p>
            <a:r>
              <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rPr>
              <a:t>Monday: 11.15-13.15, IT Suite Library Surnames:  Andrich </a:t>
            </a:r>
            <a:r>
              <a:rPr lang="en-US" sz="2000">
                <a:solidFill>
                  <a:schemeClr val="bg1">
                    <a:lumMod val="50000"/>
                  </a:schemeClr>
                </a:solidFill>
                <a:latin typeface="Futura Medium" panose="020B0602020204020303" pitchFamily="34" charset="-79"/>
                <a:ea typeface="Gill Sans" charset="0"/>
                <a:cs typeface="Futura Medium" panose="020B0602020204020303" pitchFamily="34" charset="-79"/>
              </a:rPr>
              <a:t>to McAteer</a:t>
            </a:r>
            <a:endParaRPr lang="en-US" sz="2000" dirty="0">
              <a:solidFill>
                <a:schemeClr val="bg1">
                  <a:lumMod val="50000"/>
                </a:schemeClr>
              </a:solidFill>
              <a:latin typeface="Futura Medium" panose="020B0602020204020303" pitchFamily="34" charset="-79"/>
              <a:ea typeface="Gill Sans" charset="0"/>
              <a:cs typeface="Futura Medium" panose="020B0602020204020303" pitchFamily="34" charset="-79"/>
            </a:endParaRPr>
          </a:p>
          <a:p>
            <a:endParaRPr lang="en-US" sz="2000" dirty="0">
              <a:latin typeface="Futura Medium" panose="020B0602020204020303" pitchFamily="34" charset="-79"/>
              <a:ea typeface="Gill Sans" charset="0"/>
              <a:cs typeface="Futura Medium" panose="020B0602020204020303" pitchFamily="34" charset="-79"/>
            </a:endParaRPr>
          </a:p>
          <a:p>
            <a:r>
              <a:rPr lang="en-US" sz="2000" b="1" dirty="0">
                <a:latin typeface="FUTURA MEDIUM" panose="020B0602020204020303" pitchFamily="34" charset="-79"/>
                <a:ea typeface="Gill Sans" charset="0"/>
                <a:cs typeface="FUTURA MEDIUM" panose="020B0602020204020303" pitchFamily="34" charset="-79"/>
              </a:rPr>
              <a:t>Week 2</a:t>
            </a:r>
          </a:p>
          <a:p>
            <a:endParaRPr lang="en-US" sz="2000" b="1" dirty="0">
              <a:latin typeface="FUTURA MEDIUM" panose="020B0602020204020303" pitchFamily="34" charset="-79"/>
              <a:ea typeface="Gill Sans" charset="0"/>
              <a:cs typeface="FUTURA MEDIUM" panose="020B0602020204020303" pitchFamily="34" charset="-79"/>
            </a:endParaRPr>
          </a:p>
          <a:p>
            <a:r>
              <a:rPr lang="en-US" sz="2000" dirty="0">
                <a:latin typeface="Futura Medium" panose="020B0602020204020303" pitchFamily="34" charset="-79"/>
                <a:ea typeface="Gill Sans" charset="0"/>
                <a:cs typeface="Futura Medium" panose="020B0602020204020303" pitchFamily="34" charset="-79"/>
              </a:rPr>
              <a:t>Session 4: The research proposal (Dr Rory Quinn)</a:t>
            </a:r>
          </a:p>
          <a:p>
            <a:endParaRPr lang="en-US" sz="2000" dirty="0">
              <a:latin typeface="Futura Medium" panose="020B0602020204020303" pitchFamily="34" charset="-79"/>
              <a:ea typeface="Gill Sans" charset="0"/>
              <a:cs typeface="Futura Medium" panose="020B0602020204020303" pitchFamily="34" charset="-79"/>
            </a:endParaRPr>
          </a:p>
          <a:p>
            <a:r>
              <a:rPr lang="en-US" sz="2000" dirty="0">
                <a:latin typeface="Futura Medium" panose="020B0602020204020303" pitchFamily="34" charset="-79"/>
                <a:ea typeface="Gill Sans" charset="0"/>
                <a:cs typeface="Futura Medium" panose="020B0602020204020303" pitchFamily="34" charset="-79"/>
              </a:rPr>
              <a:t>Session 5: Library session RefWorks and lit searches (UU Library Staff)</a:t>
            </a:r>
          </a:p>
          <a:p>
            <a:r>
              <a:rPr lang="en-US" sz="2000" dirty="0">
                <a:latin typeface="Futura Medium" panose="020B0602020204020303" pitchFamily="34" charset="-79"/>
                <a:ea typeface="Gill Sans" charset="0"/>
                <a:cs typeface="Futura Medium" panose="020B0602020204020303" pitchFamily="34" charset="-79"/>
              </a:rPr>
              <a:t>Monday: 11.15-13.15, IT Suite Library </a:t>
            </a:r>
            <a:r>
              <a:rPr lang="en-US" sz="2000" dirty="0">
                <a:solidFill>
                  <a:srgbClr val="C00000"/>
                </a:solidFill>
                <a:latin typeface="Futura Medium" panose="020B0602020204020303" pitchFamily="34" charset="-79"/>
                <a:ea typeface="Gill Sans" charset="0"/>
                <a:cs typeface="Futura Medium" panose="020B0602020204020303" pitchFamily="34" charset="-79"/>
              </a:rPr>
              <a:t>Surnames: McCann to Wright</a:t>
            </a:r>
          </a:p>
          <a:p>
            <a:endParaRPr lang="en-US" sz="2000" dirty="0">
              <a:latin typeface="Futura Medium" panose="020B0602020204020303" pitchFamily="34" charset="-79"/>
              <a:ea typeface="Gill Sans" charset="0"/>
              <a:cs typeface="Futura Medium" panose="020B0602020204020303" pitchFamily="34" charset="-79"/>
            </a:endParaRPr>
          </a:p>
        </p:txBody>
      </p:sp>
    </p:spTree>
    <p:extLst>
      <p:ext uri="{BB962C8B-B14F-4D97-AF65-F5344CB8AC3E}">
        <p14:creationId xmlns:p14="http://schemas.microsoft.com/office/powerpoint/2010/main" val="80192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580" y="287676"/>
            <a:ext cx="9020710" cy="5940088"/>
          </a:xfrm>
          <a:prstGeom prst="rect">
            <a:avLst/>
          </a:prstGeom>
          <a:noFill/>
        </p:spPr>
        <p:txBody>
          <a:bodyPr wrap="square" rtlCol="0">
            <a:spAutoFit/>
          </a:bodyPr>
          <a:lstStyle/>
          <a:p>
            <a:r>
              <a:rPr lang="en-US" sz="2000" dirty="0">
                <a:solidFill>
                  <a:schemeClr val="tx2">
                    <a:lumMod val="75000"/>
                  </a:schemeClr>
                </a:solidFill>
                <a:latin typeface="Gill Sans" charset="0"/>
                <a:ea typeface="Gill Sans" charset="0"/>
                <a:cs typeface="Gill Sans" charset="0"/>
              </a:rPr>
              <a:t>Here is an example of a research context paragraph which forms part of the introduction to a research paper. This is the written style and level of detail that you should aim for:</a:t>
            </a:r>
          </a:p>
          <a:p>
            <a:endParaRPr lang="en-US" sz="2000" dirty="0">
              <a:solidFill>
                <a:schemeClr val="tx2">
                  <a:lumMod val="75000"/>
                </a:schemeClr>
              </a:solidFill>
              <a:latin typeface="Gill Sans" charset="0"/>
              <a:ea typeface="Gill Sans" charset="0"/>
              <a:cs typeface="Gill Sans" charset="0"/>
            </a:endParaRPr>
          </a:p>
          <a:p>
            <a:r>
              <a:rPr lang="en-US" sz="2000" i="1" dirty="0">
                <a:solidFill>
                  <a:schemeClr val="tx2">
                    <a:lumMod val="75000"/>
                  </a:schemeClr>
                </a:solidFill>
                <a:latin typeface="Gill Sans" charset="0"/>
                <a:ea typeface="Gill Sans" charset="0"/>
                <a:cs typeface="Gill Sans" charset="0"/>
              </a:rPr>
              <a:t>A major goal of plant ecology is to explain spatial variation in a species frequency of occurrence. Spatial variation in seed predation may contribute to spatial variation in plant frequency by reducing seed supply sufficiently to limit seedling emergence more at one location than another (</a:t>
            </a:r>
            <a:r>
              <a:rPr lang="en-US" sz="2000" i="1" dirty="0" err="1">
                <a:solidFill>
                  <a:schemeClr val="tx2">
                    <a:lumMod val="75000"/>
                  </a:schemeClr>
                </a:solidFill>
                <a:latin typeface="Gill Sans" charset="0"/>
                <a:ea typeface="Gill Sans" charset="0"/>
                <a:cs typeface="Gill Sans" charset="0"/>
              </a:rPr>
              <a:t>Louda</a:t>
            </a:r>
            <a:r>
              <a:rPr lang="en-US" sz="2000" i="1" dirty="0">
                <a:solidFill>
                  <a:schemeClr val="tx2">
                    <a:lumMod val="75000"/>
                  </a:schemeClr>
                </a:solidFill>
                <a:latin typeface="Gill Sans" charset="0"/>
                <a:ea typeface="Gill Sans" charset="0"/>
                <a:cs typeface="Gill Sans" charset="0"/>
              </a:rPr>
              <a:t> 1982, Anderson 1989). Spatial variation in seed predation is well documented (e.g., Janzen 1971, 1975,; </a:t>
            </a:r>
            <a:r>
              <a:rPr lang="en-US" sz="2000" i="1" dirty="0" err="1">
                <a:solidFill>
                  <a:schemeClr val="tx2">
                    <a:lumMod val="75000"/>
                  </a:schemeClr>
                </a:solidFill>
                <a:latin typeface="Gill Sans" charset="0"/>
                <a:ea typeface="Gill Sans" charset="0"/>
                <a:cs typeface="Gill Sans" charset="0"/>
              </a:rPr>
              <a:t>Bertness</a:t>
            </a:r>
            <a:r>
              <a:rPr lang="en-US" sz="2000" i="1" dirty="0">
                <a:solidFill>
                  <a:schemeClr val="tx2">
                    <a:lumMod val="75000"/>
                  </a:schemeClr>
                </a:solidFill>
                <a:latin typeface="Gill Sans" charset="0"/>
                <a:ea typeface="Gill Sans" charset="0"/>
                <a:cs typeface="Gill Sans" charset="0"/>
              </a:rPr>
              <a:t> et al. 1987; Smith 1987), but few investigators tested whether differential seed predation resulted in differential seedling</a:t>
            </a:r>
          </a:p>
          <a:p>
            <a:r>
              <a:rPr lang="en-US" sz="2000" i="1" dirty="0">
                <a:solidFill>
                  <a:schemeClr val="tx2">
                    <a:lumMod val="75000"/>
                  </a:schemeClr>
                </a:solidFill>
                <a:latin typeface="Gill Sans" charset="0"/>
                <a:ea typeface="Gill Sans" charset="0"/>
                <a:cs typeface="Gill Sans" charset="0"/>
              </a:rPr>
              <a:t>emergence (e.g., </a:t>
            </a:r>
            <a:r>
              <a:rPr lang="en-US" sz="2000" i="1" dirty="0" err="1">
                <a:solidFill>
                  <a:schemeClr val="tx2">
                    <a:lumMod val="75000"/>
                  </a:schemeClr>
                </a:solidFill>
                <a:latin typeface="Gill Sans" charset="0"/>
                <a:ea typeface="Gill Sans" charset="0"/>
                <a:cs typeface="Gill Sans" charset="0"/>
              </a:rPr>
              <a:t>Louda</a:t>
            </a:r>
            <a:r>
              <a:rPr lang="en-US" sz="2000" i="1" dirty="0">
                <a:solidFill>
                  <a:schemeClr val="tx2">
                    <a:lumMod val="75000"/>
                  </a:schemeClr>
                </a:solidFill>
                <a:latin typeface="Gill Sans" charset="0"/>
                <a:ea typeface="Gill Sans" charset="0"/>
                <a:cs typeface="Gill Sans" charset="0"/>
              </a:rPr>
              <a:t> 1982, 1983). Since factors such as dense ground cover may suppress seedling emergence regardless of the amount of seed predation (Harper 1977), additional studies are needed to clarify the effect of seed predation on seedling emergence. Therefore, we examined the effects of both seed predation and ground cover (i.e., plant biomass and litter) on seedling emergence of some old-field forbs.</a:t>
            </a:r>
          </a:p>
          <a:p>
            <a:endParaRPr lang="en-US" sz="2000" i="1"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Excerpted from: Reader, R.J. and </a:t>
            </a:r>
            <a:r>
              <a:rPr lang="en-US" sz="2000" dirty="0" err="1">
                <a:solidFill>
                  <a:schemeClr val="tx2">
                    <a:lumMod val="75000"/>
                  </a:schemeClr>
                </a:solidFill>
                <a:latin typeface="Gill Sans" charset="0"/>
                <a:ea typeface="Gill Sans" charset="0"/>
                <a:cs typeface="Gill Sans" charset="0"/>
              </a:rPr>
              <a:t>Beisner</a:t>
            </a:r>
            <a:r>
              <a:rPr lang="en-US" sz="2000" dirty="0">
                <a:solidFill>
                  <a:schemeClr val="tx2">
                    <a:lumMod val="75000"/>
                  </a:schemeClr>
                </a:solidFill>
                <a:latin typeface="Gill Sans" charset="0"/>
                <a:ea typeface="Gill Sans" charset="0"/>
                <a:cs typeface="Gill Sans" charset="0"/>
              </a:rPr>
              <a:t>, B.E. 1991. Species-dependent effects of seed predation and ground cover on seedling emergence of old-field forbs. Am. </a:t>
            </a:r>
            <a:r>
              <a:rPr lang="en-US" sz="2000" dirty="0" err="1">
                <a:solidFill>
                  <a:schemeClr val="tx2">
                    <a:lumMod val="75000"/>
                  </a:schemeClr>
                </a:solidFill>
                <a:latin typeface="Gill Sans" charset="0"/>
                <a:ea typeface="Gill Sans" charset="0"/>
                <a:cs typeface="Gill Sans" charset="0"/>
              </a:rPr>
              <a:t>Midl</a:t>
            </a:r>
            <a:r>
              <a:rPr lang="en-US" sz="2000" dirty="0">
                <a:solidFill>
                  <a:schemeClr val="tx2">
                    <a:lumMod val="75000"/>
                  </a:schemeClr>
                </a:solidFill>
                <a:latin typeface="Gill Sans" charset="0"/>
                <a:ea typeface="Gill Sans" charset="0"/>
                <a:cs typeface="Gill Sans" charset="0"/>
              </a:rPr>
              <a:t>. Nat. 126: 279-286.</a:t>
            </a:r>
          </a:p>
        </p:txBody>
      </p:sp>
    </p:spTree>
    <p:extLst>
      <p:ext uri="{BB962C8B-B14F-4D97-AF65-F5344CB8AC3E}">
        <p14:creationId xmlns:p14="http://schemas.microsoft.com/office/powerpoint/2010/main" val="1270119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33500"/>
            <a:ext cx="9906000" cy="4182881"/>
          </a:xfrm>
          <a:prstGeom prst="rect">
            <a:avLst/>
          </a:prstGeom>
        </p:spPr>
      </p:pic>
      <p:sp>
        <p:nvSpPr>
          <p:cNvPr id="5" name="Rectangle 4"/>
          <p:cNvSpPr/>
          <p:nvPr/>
        </p:nvSpPr>
        <p:spPr>
          <a:xfrm>
            <a:off x="4161034" y="3883631"/>
            <a:ext cx="1777429" cy="318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90117" y="5104543"/>
            <a:ext cx="5344274" cy="318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07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50713"/>
            <a:ext cx="9906000" cy="4418390"/>
          </a:xfrm>
          <a:prstGeom prst="rect">
            <a:avLst/>
          </a:prstGeom>
        </p:spPr>
      </p:pic>
      <p:sp>
        <p:nvSpPr>
          <p:cNvPr id="5" name="TextBox 4"/>
          <p:cNvSpPr txBox="1"/>
          <p:nvPr/>
        </p:nvSpPr>
        <p:spPr>
          <a:xfrm>
            <a:off x="143838" y="215757"/>
            <a:ext cx="9431677" cy="707886"/>
          </a:xfrm>
          <a:prstGeom prst="rect">
            <a:avLst/>
          </a:prstGeom>
          <a:noFill/>
        </p:spPr>
        <p:txBody>
          <a:bodyPr wrap="square" rtlCol="0">
            <a:spAutoFit/>
          </a:bodyPr>
          <a:lstStyle/>
          <a:p>
            <a:r>
              <a:rPr lang="en-US" sz="2000" dirty="0">
                <a:solidFill>
                  <a:schemeClr val="tx2">
                    <a:lumMod val="75000"/>
                  </a:schemeClr>
                </a:solidFill>
                <a:latin typeface="Gill Sans" charset="0"/>
                <a:ea typeface="Gill Sans" charset="0"/>
                <a:cs typeface="Gill Sans" charset="0"/>
              </a:rPr>
              <a:t>Here is another example of a research context paragraph which forms part of the introduction to </a:t>
            </a:r>
            <a:r>
              <a:rPr lang="en-US" sz="2000" dirty="0" err="1">
                <a:solidFill>
                  <a:schemeClr val="tx2">
                    <a:lumMod val="75000"/>
                  </a:schemeClr>
                </a:solidFill>
                <a:latin typeface="Gill Sans" charset="0"/>
                <a:ea typeface="Gill Sans" charset="0"/>
                <a:cs typeface="Gill Sans" charset="0"/>
              </a:rPr>
              <a:t>Matty</a:t>
            </a:r>
            <a:r>
              <a:rPr lang="en-US" sz="2000" dirty="0">
                <a:solidFill>
                  <a:schemeClr val="tx2">
                    <a:lumMod val="75000"/>
                  </a:schemeClr>
                </a:solidFill>
                <a:latin typeface="Gill Sans" charset="0"/>
                <a:ea typeface="Gill Sans" charset="0"/>
                <a:cs typeface="Gill Sans" charset="0"/>
              </a:rPr>
              <a:t> Jackson’s research paper:</a:t>
            </a:r>
          </a:p>
        </p:txBody>
      </p:sp>
    </p:spTree>
    <p:extLst>
      <p:ext uri="{BB962C8B-B14F-4D97-AF65-F5344CB8AC3E}">
        <p14:creationId xmlns:p14="http://schemas.microsoft.com/office/powerpoint/2010/main" val="1402009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788" y="1047964"/>
            <a:ext cx="8846050" cy="4462760"/>
          </a:xfrm>
          <a:prstGeom prst="rect">
            <a:avLst/>
          </a:prstGeom>
          <a:noFill/>
        </p:spPr>
        <p:txBody>
          <a:bodyPr wrap="square" rtlCol="0">
            <a:spAutoFit/>
          </a:bodyPr>
          <a:lstStyle/>
          <a:p>
            <a:r>
              <a:rPr lang="en-US" sz="2400" dirty="0">
                <a:latin typeface="Gill Sans" charset="0"/>
                <a:ea typeface="Gill Sans" charset="0"/>
                <a:cs typeface="Gill Sans" charset="0"/>
              </a:rPr>
              <a:t>4. Methodology</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Your research proposal methodology should be written in the future tense using the passive voice.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The proposed methodology should be informed by your literature review.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You are unlikely to be the first person to do this type of project, and you can learn a lot from the experiences of other scientists. Your proposed methodology should therefore be informed by the scientific literature.</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Your methodology should be of sufficient detail that another student could follow the methods and replicate your results.</a:t>
            </a:r>
          </a:p>
        </p:txBody>
      </p:sp>
    </p:spTree>
    <p:extLst>
      <p:ext uri="{BB962C8B-B14F-4D97-AF65-F5344CB8AC3E}">
        <p14:creationId xmlns:p14="http://schemas.microsoft.com/office/powerpoint/2010/main" val="867701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869" y="132202"/>
            <a:ext cx="9001833" cy="6468943"/>
          </a:xfrm>
          <a:prstGeom prst="rect">
            <a:avLst/>
          </a:prstGeom>
        </p:spPr>
      </p:pic>
    </p:spTree>
    <p:extLst>
      <p:ext uri="{BB962C8B-B14F-4D97-AF65-F5344CB8AC3E}">
        <p14:creationId xmlns:p14="http://schemas.microsoft.com/office/powerpoint/2010/main" val="66849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9879248" cy="6858000"/>
          </a:xfrm>
          <a:prstGeom prst="rect">
            <a:avLst/>
          </a:prstGeom>
        </p:spPr>
      </p:pic>
    </p:spTree>
    <p:extLst>
      <p:ext uri="{BB962C8B-B14F-4D97-AF65-F5344CB8AC3E}">
        <p14:creationId xmlns:p14="http://schemas.microsoft.com/office/powerpoint/2010/main" val="1548565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241" y="513707"/>
            <a:ext cx="8897420" cy="5139869"/>
          </a:xfrm>
          <a:prstGeom prst="rect">
            <a:avLst/>
          </a:prstGeom>
          <a:noFill/>
        </p:spPr>
        <p:txBody>
          <a:bodyPr wrap="square" rtlCol="0">
            <a:spAutoFit/>
          </a:bodyPr>
          <a:lstStyle/>
          <a:p>
            <a:r>
              <a:rPr lang="en-US" sz="2400" dirty="0">
                <a:latin typeface="Gill Sans" charset="0"/>
                <a:ea typeface="Gill Sans" charset="0"/>
                <a:cs typeface="Gill Sans" charset="0"/>
              </a:rPr>
              <a:t>5. Gantt chart</a:t>
            </a:r>
          </a:p>
          <a:p>
            <a:endParaRPr lang="en-US" sz="24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You have 12 months to complete your dissertation.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Effective project planning is an important part of the dissertation process.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Plan carefully, and start now.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It will take longer than you think.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An effective way to plan and schedule your tasks is to produce a Gantt chart - a type of bar chart that illustrates a project schedule.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Gantt charts illustrate the start and finish dates of the dissertation and summary</a:t>
            </a:r>
          </a:p>
          <a:p>
            <a:r>
              <a:rPr lang="en-US" sz="2000" dirty="0">
                <a:latin typeface="Gill Sans" charset="0"/>
                <a:ea typeface="Gill Sans" charset="0"/>
                <a:cs typeface="Gill Sans" charset="0"/>
              </a:rPr>
              <a:t>elements of the project and can be produced in MS Excel or MS Word.</a:t>
            </a:r>
          </a:p>
        </p:txBody>
      </p:sp>
    </p:spTree>
    <p:extLst>
      <p:ext uri="{BB962C8B-B14F-4D97-AF65-F5344CB8AC3E}">
        <p14:creationId xmlns:p14="http://schemas.microsoft.com/office/powerpoint/2010/main" val="1150706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84806333"/>
              </p:ext>
            </p:extLst>
          </p:nvPr>
        </p:nvGraphicFramePr>
        <p:xfrm>
          <a:off x="670765" y="2398618"/>
          <a:ext cx="8543923" cy="2164080"/>
        </p:xfrm>
        <a:graphic>
          <a:graphicData uri="http://schemas.openxmlformats.org/drawingml/2006/table">
            <a:tbl>
              <a:tblPr firstRow="1" firstCol="1" bandRow="1"/>
              <a:tblGrid>
                <a:gridCol w="1414889">
                  <a:extLst>
                    <a:ext uri="{9D8B030D-6E8A-4147-A177-3AD203B41FA5}">
                      <a16:colId xmlns:a16="http://schemas.microsoft.com/office/drawing/2014/main" val="20000"/>
                    </a:ext>
                  </a:extLst>
                </a:gridCol>
                <a:gridCol w="544530">
                  <a:extLst>
                    <a:ext uri="{9D8B030D-6E8A-4147-A177-3AD203B41FA5}">
                      <a16:colId xmlns:a16="http://schemas.microsoft.com/office/drawing/2014/main" val="20001"/>
                    </a:ext>
                  </a:extLst>
                </a:gridCol>
                <a:gridCol w="519730">
                  <a:extLst>
                    <a:ext uri="{9D8B030D-6E8A-4147-A177-3AD203B41FA5}">
                      <a16:colId xmlns:a16="http://schemas.microsoft.com/office/drawing/2014/main" val="20002"/>
                    </a:ext>
                  </a:extLst>
                </a:gridCol>
                <a:gridCol w="606600">
                  <a:extLst>
                    <a:ext uri="{9D8B030D-6E8A-4147-A177-3AD203B41FA5}">
                      <a16:colId xmlns:a16="http://schemas.microsoft.com/office/drawing/2014/main" val="20003"/>
                    </a:ext>
                  </a:extLst>
                </a:gridCol>
                <a:gridCol w="606600">
                  <a:extLst>
                    <a:ext uri="{9D8B030D-6E8A-4147-A177-3AD203B41FA5}">
                      <a16:colId xmlns:a16="http://schemas.microsoft.com/office/drawing/2014/main" val="20004"/>
                    </a:ext>
                  </a:extLst>
                </a:gridCol>
                <a:gridCol w="605987">
                  <a:extLst>
                    <a:ext uri="{9D8B030D-6E8A-4147-A177-3AD203B41FA5}">
                      <a16:colId xmlns:a16="http://schemas.microsoft.com/office/drawing/2014/main" val="20005"/>
                    </a:ext>
                  </a:extLst>
                </a:gridCol>
                <a:gridCol w="606600">
                  <a:extLst>
                    <a:ext uri="{9D8B030D-6E8A-4147-A177-3AD203B41FA5}">
                      <a16:colId xmlns:a16="http://schemas.microsoft.com/office/drawing/2014/main" val="20006"/>
                    </a:ext>
                  </a:extLst>
                </a:gridCol>
                <a:gridCol w="606600">
                  <a:extLst>
                    <a:ext uri="{9D8B030D-6E8A-4147-A177-3AD203B41FA5}">
                      <a16:colId xmlns:a16="http://schemas.microsoft.com/office/drawing/2014/main" val="20007"/>
                    </a:ext>
                  </a:extLst>
                </a:gridCol>
                <a:gridCol w="606600">
                  <a:extLst>
                    <a:ext uri="{9D8B030D-6E8A-4147-A177-3AD203B41FA5}">
                      <a16:colId xmlns:a16="http://schemas.microsoft.com/office/drawing/2014/main" val="20008"/>
                    </a:ext>
                  </a:extLst>
                </a:gridCol>
                <a:gridCol w="605987">
                  <a:extLst>
                    <a:ext uri="{9D8B030D-6E8A-4147-A177-3AD203B41FA5}">
                      <a16:colId xmlns:a16="http://schemas.microsoft.com/office/drawing/2014/main" val="20009"/>
                    </a:ext>
                  </a:extLst>
                </a:gridCol>
                <a:gridCol w="606600">
                  <a:extLst>
                    <a:ext uri="{9D8B030D-6E8A-4147-A177-3AD203B41FA5}">
                      <a16:colId xmlns:a16="http://schemas.microsoft.com/office/drawing/2014/main" val="20010"/>
                    </a:ext>
                  </a:extLst>
                </a:gridCol>
                <a:gridCol w="606600">
                  <a:extLst>
                    <a:ext uri="{9D8B030D-6E8A-4147-A177-3AD203B41FA5}">
                      <a16:colId xmlns:a16="http://schemas.microsoft.com/office/drawing/2014/main" val="20011"/>
                    </a:ext>
                  </a:extLst>
                </a:gridCol>
                <a:gridCol w="606600">
                  <a:extLst>
                    <a:ext uri="{9D8B030D-6E8A-4147-A177-3AD203B41FA5}">
                      <a16:colId xmlns:a16="http://schemas.microsoft.com/office/drawing/2014/main" val="20012"/>
                    </a:ext>
                  </a:extLst>
                </a:gridCol>
              </a:tblGrid>
              <a:tr h="235525">
                <a:tc>
                  <a:txBody>
                    <a:bodyPr/>
                    <a:lstStyle/>
                    <a:p>
                      <a:pPr marL="0" marR="0">
                        <a:spcBef>
                          <a:spcPts val="0"/>
                        </a:spcBef>
                        <a:spcAft>
                          <a:spcPts val="0"/>
                        </a:spcAft>
                      </a:pPr>
                      <a:r>
                        <a:rPr lang="en-US" sz="1500">
                          <a:effectLst/>
                          <a:latin typeface="Gill Sans" charset="0"/>
                          <a:ea typeface="Calibri" charset="0"/>
                          <a:cs typeface="Times New Roman" charset="0"/>
                        </a:rPr>
                        <a:t>Task</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dirty="0">
                          <a:effectLst/>
                          <a:latin typeface="Gill Sans" charset="0"/>
                          <a:ea typeface="Calibri" charset="0"/>
                          <a:cs typeface="Times New Roman" charset="0"/>
                        </a:rPr>
                        <a:t>Month 1</a:t>
                      </a:r>
                      <a:endParaRPr lang="en-US" sz="1200" dirty="0">
                        <a:effectLst/>
                        <a:latin typeface="Calibri" charset="0"/>
                        <a:ea typeface="Calibri" charset="0"/>
                        <a:cs typeface="Times New Roman" charset="0"/>
                      </a:endParaRPr>
                    </a:p>
                    <a:p>
                      <a:pPr marL="0" marR="0">
                        <a:spcBef>
                          <a:spcPts val="0"/>
                        </a:spcBef>
                        <a:spcAft>
                          <a:spcPts val="0"/>
                        </a:spcAft>
                      </a:pPr>
                      <a:r>
                        <a:rPr lang="en-US" sz="800" dirty="0">
                          <a:effectLst/>
                          <a:latin typeface="Gill Sans" charset="0"/>
                          <a:ea typeface="Calibri" charset="0"/>
                          <a:cs typeface="Times New Roman" charset="0"/>
                        </a:rPr>
                        <a:t>June 2017</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dirty="0">
                          <a:effectLst/>
                          <a:latin typeface="Gill Sans" charset="0"/>
                          <a:ea typeface="Calibri" charset="0"/>
                          <a:cs typeface="Times New Roman" charset="0"/>
                        </a:rPr>
                        <a:t>Month 2</a:t>
                      </a:r>
                      <a:endParaRPr lang="en-US" sz="1200" dirty="0">
                        <a:effectLst/>
                        <a:latin typeface="Calibri" charset="0"/>
                        <a:ea typeface="Calibri" charset="0"/>
                        <a:cs typeface="Times New Roman" charset="0"/>
                      </a:endParaRPr>
                    </a:p>
                    <a:p>
                      <a:pPr marL="0" marR="0">
                        <a:spcBef>
                          <a:spcPts val="0"/>
                        </a:spcBef>
                        <a:spcAft>
                          <a:spcPts val="0"/>
                        </a:spcAft>
                      </a:pPr>
                      <a:r>
                        <a:rPr lang="en-US" sz="800" dirty="0">
                          <a:effectLst/>
                          <a:latin typeface="Gill Sans" charset="0"/>
                          <a:ea typeface="Calibri" charset="0"/>
                          <a:cs typeface="Times New Roman" charset="0"/>
                        </a:rPr>
                        <a:t>July 2017</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dirty="0">
                          <a:effectLst/>
                          <a:latin typeface="Gill Sans" charset="0"/>
                          <a:ea typeface="Calibri" charset="0"/>
                          <a:cs typeface="Times New Roman" charset="0"/>
                        </a:rPr>
                        <a:t>Month 3</a:t>
                      </a:r>
                      <a:endParaRPr lang="en-US" sz="1200" dirty="0">
                        <a:effectLst/>
                        <a:latin typeface="Calibri" charset="0"/>
                        <a:ea typeface="Calibri" charset="0"/>
                        <a:cs typeface="Times New Roman" charset="0"/>
                      </a:endParaRPr>
                    </a:p>
                    <a:p>
                      <a:pPr marL="0" marR="0">
                        <a:spcBef>
                          <a:spcPts val="0"/>
                        </a:spcBef>
                        <a:spcAft>
                          <a:spcPts val="0"/>
                        </a:spcAft>
                      </a:pPr>
                      <a:r>
                        <a:rPr lang="en-US" sz="800" dirty="0">
                          <a:effectLst/>
                          <a:latin typeface="Gill Sans" charset="0"/>
                          <a:ea typeface="Calibri" charset="0"/>
                          <a:cs typeface="Times New Roman" charset="0"/>
                        </a:rPr>
                        <a:t>Aug 2017</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4</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Sept 2017</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5</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Oct 2017</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6</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Nov 2017</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7</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Dec 2017</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8</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Jan 2018</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9</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Feb 2018</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10</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Mar 2018</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11</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April 2018</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spcBef>
                          <a:spcPts val="0"/>
                        </a:spcBef>
                        <a:spcAft>
                          <a:spcPts val="0"/>
                        </a:spcAft>
                      </a:pPr>
                      <a:r>
                        <a:rPr lang="en-US" sz="800">
                          <a:effectLst/>
                          <a:latin typeface="Gill Sans" charset="0"/>
                          <a:ea typeface="Calibri" charset="0"/>
                          <a:cs typeface="Times New Roman" charset="0"/>
                        </a:rPr>
                        <a:t>Month 12</a:t>
                      </a:r>
                      <a:endParaRPr lang="en-US" sz="1200">
                        <a:effectLst/>
                        <a:latin typeface="Calibri" charset="0"/>
                        <a:ea typeface="Calibri" charset="0"/>
                        <a:cs typeface="Times New Roman" charset="0"/>
                      </a:endParaRPr>
                    </a:p>
                    <a:p>
                      <a:pPr marL="0" marR="0">
                        <a:spcBef>
                          <a:spcPts val="0"/>
                        </a:spcBef>
                        <a:spcAft>
                          <a:spcPts val="0"/>
                        </a:spcAft>
                      </a:pPr>
                      <a:r>
                        <a:rPr lang="en-US" sz="800">
                          <a:effectLst/>
                          <a:latin typeface="Gill Sans" charset="0"/>
                          <a:ea typeface="Calibri" charset="0"/>
                          <a:cs typeface="Times New Roman" charset="0"/>
                        </a:rPr>
                        <a:t>May 2018</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0000"/>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Literature review</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Experimental design</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Fieldwork</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Data compilation</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Data analysis</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Progress report</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Progress meeting 1</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Poster presentation</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Writing</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Progress meeting 2</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Submit draft dissertation</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Progress meeting 3</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Writing</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10013"/>
                  </a:ext>
                </a:extLst>
              </a:tr>
              <a:tr h="132483">
                <a:tc>
                  <a:txBody>
                    <a:bodyPr/>
                    <a:lstStyle/>
                    <a:p>
                      <a:pPr marL="0" marR="0">
                        <a:spcBef>
                          <a:spcPts val="0"/>
                        </a:spcBef>
                        <a:spcAft>
                          <a:spcPts val="0"/>
                        </a:spcAft>
                      </a:pPr>
                      <a:r>
                        <a:rPr lang="en-US" sz="900">
                          <a:effectLst/>
                          <a:latin typeface="Gill Sans" charset="0"/>
                          <a:ea typeface="Calibri" charset="0"/>
                          <a:cs typeface="Times New Roman" charset="0"/>
                        </a:rPr>
                        <a:t>Submit final dissertation</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a:effectLst/>
                          <a:latin typeface="Gill Sans" charset="0"/>
                          <a:ea typeface="Calibri" charset="0"/>
                          <a:cs typeface="Times New Roman" charset="0"/>
                        </a:rPr>
                        <a:t> </a:t>
                      </a:r>
                      <a:endParaRPr lang="en-US" sz="120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900" dirty="0">
                          <a:effectLst/>
                          <a:latin typeface="Gill Sans" charset="0"/>
                          <a:ea typeface="Calibri" charset="0"/>
                          <a:cs typeface="Times New Roman" charset="0"/>
                        </a:rPr>
                        <a:t> </a:t>
                      </a:r>
                      <a:endParaRPr lang="en-US" sz="1200" dirty="0">
                        <a:effectLst/>
                        <a:latin typeface="Calibri" charset="0"/>
                        <a:ea typeface="Calibri" charset="0"/>
                        <a:cs typeface="Times New Roman" charset="0"/>
                      </a:endParaRPr>
                    </a:p>
                  </a:txBody>
                  <a:tcPr marL="66241" marR="66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10014"/>
                  </a:ext>
                </a:extLst>
              </a:tr>
            </a:tbl>
          </a:graphicData>
        </a:graphic>
      </p:graphicFrame>
      <p:sp>
        <p:nvSpPr>
          <p:cNvPr id="8" name="Rectangle 1"/>
          <p:cNvSpPr>
            <a:spLocks noChangeArrowheads="1"/>
          </p:cNvSpPr>
          <p:nvPr/>
        </p:nvSpPr>
        <p:spPr bwMode="auto">
          <a:xfrm>
            <a:off x="681038" y="285115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554804" y="534256"/>
            <a:ext cx="2768450" cy="461665"/>
          </a:xfrm>
          <a:prstGeom prst="rect">
            <a:avLst/>
          </a:prstGeom>
          <a:noFill/>
        </p:spPr>
        <p:txBody>
          <a:bodyPr wrap="none" rtlCol="0">
            <a:spAutoFit/>
          </a:bodyPr>
          <a:lstStyle/>
          <a:p>
            <a:r>
              <a:rPr lang="en-US" sz="2400">
                <a:latin typeface="Gill Sans" charset="0"/>
                <a:ea typeface="Gill Sans" charset="0"/>
                <a:cs typeface="Gill Sans" charset="0"/>
              </a:rPr>
              <a:t>Example Gantt chart</a:t>
            </a:r>
          </a:p>
        </p:txBody>
      </p:sp>
    </p:spTree>
    <p:extLst>
      <p:ext uri="{BB962C8B-B14F-4D97-AF65-F5344CB8AC3E}">
        <p14:creationId xmlns:p14="http://schemas.microsoft.com/office/powerpoint/2010/main" val="1521423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951" y="739739"/>
            <a:ext cx="8959065" cy="5078313"/>
          </a:xfrm>
          <a:prstGeom prst="rect">
            <a:avLst/>
          </a:prstGeom>
          <a:noFill/>
        </p:spPr>
        <p:txBody>
          <a:bodyPr wrap="square" rtlCol="0">
            <a:spAutoFit/>
          </a:bodyPr>
          <a:lstStyle/>
          <a:p>
            <a:r>
              <a:rPr lang="en-US" sz="2400" dirty="0">
                <a:latin typeface="Gill Sans" charset="0"/>
                <a:ea typeface="Gill Sans" charset="0"/>
                <a:cs typeface="Gill Sans" charset="0"/>
              </a:rPr>
              <a:t>6. Ethics and health and safety</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Ethics (covered by </a:t>
            </a:r>
            <a:r>
              <a:rPr lang="en-US" sz="2000" dirty="0" err="1">
                <a:latin typeface="Gill Sans" charset="0"/>
                <a:ea typeface="Gill Sans" charset="0"/>
                <a:cs typeface="Gill Sans" charset="0"/>
              </a:rPr>
              <a:t>Dr</a:t>
            </a:r>
            <a:r>
              <a:rPr lang="en-US" sz="2000" dirty="0">
                <a:latin typeface="Gill Sans" charset="0"/>
                <a:ea typeface="Gill Sans" charset="0"/>
                <a:cs typeface="Gill Sans" charset="0"/>
              </a:rPr>
              <a:t> Sara McDowell in session 2), safety and risk assessment are important aspects of the research planning process.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You cannot do research that is unsafe, illegal or ethically unsound (Parsons and Knight , 2015).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The research proposal represents the stage in the dissertation process where you need to address your plans and identify potential safety or ethical issues involved in your research.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All students must complete the risk assessment and ethical approval sections of the research plan, and this should form the basis for some discussion at Meeting 1 with your supervisor.</a:t>
            </a:r>
          </a:p>
        </p:txBody>
      </p:sp>
    </p:spTree>
    <p:extLst>
      <p:ext uri="{BB962C8B-B14F-4D97-AF65-F5344CB8AC3E}">
        <p14:creationId xmlns:p14="http://schemas.microsoft.com/office/powerpoint/2010/main" val="1373745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871" y="708917"/>
            <a:ext cx="8753582" cy="4770537"/>
          </a:xfrm>
          <a:prstGeom prst="rect">
            <a:avLst/>
          </a:prstGeom>
          <a:noFill/>
        </p:spPr>
        <p:txBody>
          <a:bodyPr wrap="square" rtlCol="0">
            <a:spAutoFit/>
          </a:bodyPr>
          <a:lstStyle/>
          <a:p>
            <a:r>
              <a:rPr lang="en-US" sz="2400" dirty="0"/>
              <a:t>Two contrasting projects – what are the risks?</a:t>
            </a:r>
          </a:p>
          <a:p>
            <a:endParaRPr lang="en-US" sz="2000" dirty="0"/>
          </a:p>
          <a:p>
            <a:endParaRPr lang="en-US" sz="2000" dirty="0"/>
          </a:p>
          <a:p>
            <a:endParaRPr lang="en-US" sz="2000" dirty="0"/>
          </a:p>
          <a:p>
            <a:r>
              <a:rPr lang="en-US" sz="2000" b="1" dirty="0"/>
              <a:t>Project 1</a:t>
            </a:r>
            <a:r>
              <a:rPr lang="en-US" sz="2000" dirty="0"/>
              <a:t> Noah Harris: Investigating links between geological complexity and biodiversity</a:t>
            </a:r>
          </a:p>
          <a:p>
            <a:endParaRPr lang="en-US" sz="2000" dirty="0"/>
          </a:p>
          <a:p>
            <a:r>
              <a:rPr lang="en-US" sz="2000" i="1" dirty="0"/>
              <a:t>Will involve fieldwork on an exposed rocky shore</a:t>
            </a:r>
          </a:p>
          <a:p>
            <a:endParaRPr lang="en-US" sz="2000" dirty="0"/>
          </a:p>
          <a:p>
            <a:endParaRPr lang="en-US" sz="2000" dirty="0"/>
          </a:p>
          <a:p>
            <a:endParaRPr lang="en-US" sz="2000" dirty="0"/>
          </a:p>
          <a:p>
            <a:r>
              <a:rPr lang="en-US" sz="2000" b="1" dirty="0"/>
              <a:t>Project 2</a:t>
            </a:r>
            <a:r>
              <a:rPr lang="en-US" sz="2000" dirty="0"/>
              <a:t> Rebekah Conn: Investigating scour at fully-submerged shipwreck sites</a:t>
            </a:r>
          </a:p>
          <a:p>
            <a:endParaRPr lang="en-US" sz="2000" i="1" dirty="0"/>
          </a:p>
          <a:p>
            <a:r>
              <a:rPr lang="en-US" sz="2000" i="1" dirty="0"/>
              <a:t>Will involve no fieldwork, and lots of time interpreting acoustic remotely sensed data</a:t>
            </a:r>
          </a:p>
        </p:txBody>
      </p:sp>
    </p:spTree>
    <p:extLst>
      <p:ext uri="{BB962C8B-B14F-4D97-AF65-F5344CB8AC3E}">
        <p14:creationId xmlns:p14="http://schemas.microsoft.com/office/powerpoint/2010/main" val="119356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757" y="155201"/>
            <a:ext cx="8876872" cy="2677656"/>
          </a:xfrm>
          <a:prstGeom prst="rect">
            <a:avLst/>
          </a:prstGeom>
          <a:noFill/>
        </p:spPr>
        <p:txBody>
          <a:bodyPr wrap="square" rtlCol="0">
            <a:spAutoFit/>
          </a:bodyPr>
          <a:lstStyle/>
          <a:p>
            <a:r>
              <a:rPr lang="en-US" sz="2400" dirty="0">
                <a:ea typeface="Gill Sans" charset="0"/>
                <a:cs typeface="Gill Sans" charset="0"/>
              </a:rPr>
              <a:t>Research proposal</a:t>
            </a:r>
          </a:p>
          <a:p>
            <a:endParaRPr lang="en-US" sz="2400" dirty="0"/>
          </a:p>
          <a:p>
            <a:r>
              <a:rPr lang="en-US" sz="2000" dirty="0">
                <a:ea typeface="Gill Sans" charset="0"/>
                <a:cs typeface="Gill Sans" charset="0"/>
              </a:rPr>
              <a:t>Submission</a:t>
            </a:r>
          </a:p>
          <a:p>
            <a:endParaRPr lang="en-US" sz="2000" dirty="0">
              <a:ea typeface="Gill Sans" charset="0"/>
              <a:cs typeface="Gill Sans" charset="0"/>
            </a:endParaRPr>
          </a:p>
          <a:p>
            <a:pPr marL="342900" indent="-342900">
              <a:buFontTx/>
              <a:buChar char="-"/>
            </a:pPr>
            <a:r>
              <a:rPr lang="en-US" sz="2000" dirty="0">
                <a:ea typeface="Gill Sans" charset="0"/>
                <a:cs typeface="Gill Sans" charset="0"/>
              </a:rPr>
              <a:t>You must submit the research proposal using the MS Word template (week 6).</a:t>
            </a:r>
          </a:p>
          <a:p>
            <a:pPr marL="342900" indent="-342900">
              <a:buFontTx/>
              <a:buChar char="-"/>
            </a:pPr>
            <a:r>
              <a:rPr lang="en-US" sz="2000" dirty="0">
                <a:ea typeface="Gill Sans" charset="0"/>
                <a:cs typeface="Gill Sans" charset="0"/>
              </a:rPr>
              <a:t>Supervisors will mark and provide feedback in discussion in Meeting 1 (week 9).</a:t>
            </a:r>
          </a:p>
          <a:p>
            <a:pPr marL="342900" indent="-342900">
              <a:buFontTx/>
              <a:buChar char="-"/>
            </a:pPr>
            <a:r>
              <a:rPr lang="en-US" sz="2000" dirty="0">
                <a:ea typeface="Gill Sans" charset="0"/>
                <a:cs typeface="Gill Sans" charset="0"/>
              </a:rPr>
              <a:t>The research proposal contributes 25% of the mark for field course module EGM303/350/351.</a:t>
            </a:r>
          </a:p>
        </p:txBody>
      </p:sp>
      <p:pic>
        <p:nvPicPr>
          <p:cNvPr id="3" name="Picture 2">
            <a:extLst>
              <a:ext uri="{FF2B5EF4-FFF2-40B4-BE49-F238E27FC236}">
                <a16:creationId xmlns:a16="http://schemas.microsoft.com/office/drawing/2014/main" id="{230AFB50-20C3-4777-CE8C-336331820586}"/>
              </a:ext>
            </a:extLst>
          </p:cNvPr>
          <p:cNvPicPr>
            <a:picLocks noChangeAspect="1"/>
          </p:cNvPicPr>
          <p:nvPr/>
        </p:nvPicPr>
        <p:blipFill>
          <a:blip r:embed="rId2"/>
          <a:stretch>
            <a:fillRect/>
          </a:stretch>
        </p:blipFill>
        <p:spPr>
          <a:xfrm>
            <a:off x="3579679" y="3215725"/>
            <a:ext cx="2746642" cy="3285199"/>
          </a:xfrm>
          <a:prstGeom prst="rect">
            <a:avLst/>
          </a:prstGeom>
          <a:ln>
            <a:solidFill>
              <a:schemeClr val="bg1">
                <a:lumMod val="50000"/>
              </a:schemeClr>
            </a:solidFill>
          </a:ln>
        </p:spPr>
      </p:pic>
    </p:spTree>
    <p:extLst>
      <p:ext uri="{BB962C8B-B14F-4D97-AF65-F5344CB8AC3E}">
        <p14:creationId xmlns:p14="http://schemas.microsoft.com/office/powerpoint/2010/main" val="35702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2885" y="976045"/>
            <a:ext cx="8712485" cy="4216539"/>
          </a:xfrm>
          <a:prstGeom prst="rect">
            <a:avLst/>
          </a:prstGeom>
          <a:noFill/>
        </p:spPr>
        <p:txBody>
          <a:bodyPr wrap="square" rtlCol="0">
            <a:spAutoFit/>
          </a:bodyPr>
          <a:lstStyle/>
          <a:p>
            <a:r>
              <a:rPr lang="en-US" sz="2400" dirty="0">
                <a:latin typeface="Gill Sans" charset="0"/>
                <a:ea typeface="Gill Sans" charset="0"/>
                <a:cs typeface="Gill Sans" charset="0"/>
              </a:rPr>
              <a:t>Some projects have obvious ethics or safety issues:</a:t>
            </a:r>
          </a:p>
          <a:p>
            <a:endParaRPr lang="en-US" sz="24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For example, working on the foreshore presents risks associated with data collection in a sometimes inhospitable environment.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Working in a laboratory with hazardous substances poses significant risks.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Operating for long periods in front of computers without taking defined breaks can lead to eye and back strain. </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If your dissertation involves working with children or vulnerable adults, then ethical considerations must be considered.</a:t>
            </a:r>
          </a:p>
        </p:txBody>
      </p:sp>
    </p:spTree>
    <p:extLst>
      <p:ext uri="{BB962C8B-B14F-4D97-AF65-F5344CB8AC3E}">
        <p14:creationId xmlns:p14="http://schemas.microsoft.com/office/powerpoint/2010/main" val="1915225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789" y="400692"/>
            <a:ext cx="8743308" cy="5386090"/>
          </a:xfrm>
          <a:prstGeom prst="rect">
            <a:avLst/>
          </a:prstGeom>
          <a:noFill/>
        </p:spPr>
        <p:txBody>
          <a:bodyPr wrap="square" rtlCol="0">
            <a:spAutoFit/>
          </a:bodyPr>
          <a:lstStyle/>
          <a:p>
            <a:r>
              <a:rPr lang="en-US" sz="2400" dirty="0">
                <a:solidFill>
                  <a:schemeClr val="tx2">
                    <a:lumMod val="75000"/>
                  </a:schemeClr>
                </a:solidFill>
                <a:latin typeface="Gill Sans" charset="0"/>
                <a:ea typeface="Gill Sans" charset="0"/>
                <a:cs typeface="Gill Sans" charset="0"/>
              </a:rPr>
              <a:t>Ulster University: Health and Safety Guidance</a:t>
            </a:r>
          </a:p>
          <a:p>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Students should familiarize themselves with, and abide by, the Ulster University procedures, guidance and forms related to managing Health and Safety.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These procedures should inform the risk assessment section of your research proposal.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Of particular interest are the documents relating to fieldwork, display screen equipment, manual handling, and the control of substances hazardous to</a:t>
            </a:r>
          </a:p>
          <a:p>
            <a:r>
              <a:rPr lang="en-US" sz="2000" dirty="0">
                <a:solidFill>
                  <a:schemeClr val="tx2">
                    <a:lumMod val="75000"/>
                  </a:schemeClr>
                </a:solidFill>
                <a:latin typeface="Gill Sans" charset="0"/>
                <a:ea typeface="Gill Sans" charset="0"/>
                <a:cs typeface="Gill Sans" charset="0"/>
              </a:rPr>
              <a:t>health.</a:t>
            </a:r>
          </a:p>
          <a:p>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hlinkClick r:id="rId2"/>
              </a:rPr>
              <a:t>http://www.ulster.ac.uk/healthandsafety/procedures_safety.html</a:t>
            </a:r>
            <a:endParaRPr lang="en-US" sz="2000" dirty="0">
              <a:solidFill>
                <a:schemeClr val="tx2">
                  <a:lumMod val="75000"/>
                </a:schemeClr>
              </a:solidFill>
              <a:latin typeface="Gill Sans" charset="0"/>
              <a:ea typeface="Gill Sans" charset="0"/>
              <a:cs typeface="Gill Sans" charset="0"/>
            </a:endParaRPr>
          </a:p>
          <a:p>
            <a:endParaRPr lang="en-US" sz="2000" dirty="0">
              <a:solidFill>
                <a:schemeClr val="tx2">
                  <a:lumMod val="75000"/>
                </a:schemeClr>
              </a:solidFill>
              <a:latin typeface="Gill Sans" charset="0"/>
              <a:ea typeface="Gill Sans" charset="0"/>
              <a:cs typeface="Gill Sans" charset="0"/>
            </a:endParaRPr>
          </a:p>
        </p:txBody>
      </p:sp>
    </p:spTree>
    <p:extLst>
      <p:ext uri="{BB962C8B-B14F-4D97-AF65-F5344CB8AC3E}">
        <p14:creationId xmlns:p14="http://schemas.microsoft.com/office/powerpoint/2010/main" val="301543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7677" y="1510301"/>
            <a:ext cx="9318660" cy="3785652"/>
          </a:xfrm>
          <a:prstGeom prst="rect">
            <a:avLst/>
          </a:prstGeom>
          <a:noFill/>
        </p:spPr>
        <p:txBody>
          <a:bodyPr wrap="square" rtlCol="0">
            <a:spAutoFit/>
          </a:bodyPr>
          <a:lstStyle/>
          <a:p>
            <a:r>
              <a:rPr lang="en-US" sz="2000" dirty="0">
                <a:latin typeface="Gill Sans" charset="0"/>
                <a:ea typeface="Gill Sans" charset="0"/>
                <a:cs typeface="Gill Sans" charset="0"/>
              </a:rPr>
              <a:t>Ulster University: Policy for Governance of Research Involving Human Participants</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Students conducting research involving human participants should </a:t>
            </a:r>
            <a:r>
              <a:rPr lang="en-US" sz="2000" dirty="0" err="1">
                <a:latin typeface="Gill Sans" charset="0"/>
                <a:ea typeface="Gill Sans" charset="0"/>
                <a:cs typeface="Gill Sans" charset="0"/>
              </a:rPr>
              <a:t>familiarise</a:t>
            </a:r>
            <a:r>
              <a:rPr lang="en-US" sz="2000" dirty="0">
                <a:latin typeface="Gill Sans" charset="0"/>
                <a:ea typeface="Gill Sans" charset="0"/>
                <a:cs typeface="Gill Sans" charset="0"/>
              </a:rPr>
              <a:t> themselves with, and abide by, the Ulster University policy for the governance of research involving human participants.</a:t>
            </a: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rPr>
              <a:t>This policy can inform the ethics section of your research proposal.</a:t>
            </a:r>
          </a:p>
          <a:p>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a:p>
            <a:r>
              <a:rPr lang="en-US" sz="2000" dirty="0">
                <a:latin typeface="Gill Sans" charset="0"/>
                <a:ea typeface="Gill Sans" charset="0"/>
                <a:cs typeface="Gill Sans" charset="0"/>
                <a:hlinkClick r:id="rId2">
                  <a:extLst>
                    <a:ext uri="{A12FA001-AC4F-418D-AE19-62706E023703}">
                      <ahyp:hlinkClr xmlns:ahyp="http://schemas.microsoft.com/office/drawing/2018/hyperlinkcolor" val="tx"/>
                    </a:ext>
                  </a:extLst>
                </a:hlinkClick>
              </a:rPr>
              <a:t>http://www.ulster.ac.uk/__data/assets/pdf_file/0010/75637/HumanParticipantsPolicy.pdf</a:t>
            </a:r>
            <a:endParaRPr lang="en-US" sz="2000" dirty="0">
              <a:latin typeface="Gill Sans" charset="0"/>
              <a:ea typeface="Gill Sans" charset="0"/>
              <a:cs typeface="Gill Sans" charset="0"/>
            </a:endParaRPr>
          </a:p>
          <a:p>
            <a:endParaRPr lang="en-US" sz="2000" dirty="0">
              <a:latin typeface="Gill Sans" charset="0"/>
              <a:ea typeface="Gill Sans" charset="0"/>
              <a:cs typeface="Gill Sans" charset="0"/>
            </a:endParaRPr>
          </a:p>
        </p:txBody>
      </p:sp>
    </p:spTree>
    <p:extLst>
      <p:ext uri="{BB962C8B-B14F-4D97-AF65-F5344CB8AC3E}">
        <p14:creationId xmlns:p14="http://schemas.microsoft.com/office/powerpoint/2010/main" val="169934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9455" y="2305616"/>
            <a:ext cx="8022261" cy="2246769"/>
          </a:xfrm>
          <a:prstGeom prst="rect">
            <a:avLst/>
          </a:prstGeom>
        </p:spPr>
        <p:txBody>
          <a:bodyPr wrap="none">
            <a:spAutoFit/>
          </a:bodyPr>
          <a:lstStyle/>
          <a:p>
            <a:r>
              <a:rPr lang="en-US" sz="2800" dirty="0">
                <a:latin typeface="Gill Sans" charset="0"/>
                <a:ea typeface="Gill Sans" charset="0"/>
                <a:cs typeface="Gill Sans" charset="0"/>
              </a:rPr>
              <a:t>Why do scientists write research proposals?</a:t>
            </a:r>
          </a:p>
          <a:p>
            <a:endParaRPr lang="en-US" sz="2800" dirty="0">
              <a:latin typeface="Gill Sans" charset="0"/>
              <a:ea typeface="Gill Sans" charset="0"/>
              <a:cs typeface="Gill Sans" charset="0"/>
            </a:endParaRPr>
          </a:p>
          <a:p>
            <a:r>
              <a:rPr lang="en-US" sz="2800" dirty="0">
                <a:latin typeface="Gill Sans" charset="0"/>
                <a:ea typeface="Gill Sans" charset="0"/>
                <a:cs typeface="Gill Sans" charset="0"/>
              </a:rPr>
              <a:t>What information do research proposals contain?</a:t>
            </a:r>
          </a:p>
          <a:p>
            <a:endParaRPr lang="en-US" sz="2800" dirty="0">
              <a:latin typeface="Gill Sans" charset="0"/>
              <a:ea typeface="Gill Sans" charset="0"/>
              <a:cs typeface="Gill Sans" charset="0"/>
            </a:endParaRPr>
          </a:p>
          <a:p>
            <a:r>
              <a:rPr lang="en-US" sz="2800" dirty="0">
                <a:latin typeface="Gill Sans" charset="0"/>
                <a:ea typeface="Gill Sans" charset="0"/>
                <a:cs typeface="Gill Sans" charset="0"/>
              </a:rPr>
              <a:t>What is the desired outcome of a research proposal? </a:t>
            </a:r>
          </a:p>
        </p:txBody>
      </p:sp>
    </p:spTree>
    <p:extLst>
      <p:ext uri="{BB962C8B-B14F-4D97-AF65-F5344CB8AC3E}">
        <p14:creationId xmlns:p14="http://schemas.microsoft.com/office/powerpoint/2010/main" val="2027565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32E12-E2AA-CB45-AFC1-B864E879E1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01" y="625150"/>
            <a:ext cx="3966673" cy="5663682"/>
          </a:xfrm>
          <a:prstGeom prst="rect">
            <a:avLst/>
          </a:prstGeom>
        </p:spPr>
      </p:pic>
      <p:pic>
        <p:nvPicPr>
          <p:cNvPr id="5" name="Picture 4">
            <a:extLst>
              <a:ext uri="{FF2B5EF4-FFF2-40B4-BE49-F238E27FC236}">
                <a16:creationId xmlns:a16="http://schemas.microsoft.com/office/drawing/2014/main" id="{7086AE0F-8A9D-D344-A5C1-39B772AF51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0880" y="662473"/>
            <a:ext cx="3897863" cy="5626359"/>
          </a:xfrm>
          <a:prstGeom prst="rect">
            <a:avLst/>
          </a:prstGeom>
        </p:spPr>
      </p:pic>
    </p:spTree>
    <p:extLst>
      <p:ext uri="{BB962C8B-B14F-4D97-AF65-F5344CB8AC3E}">
        <p14:creationId xmlns:p14="http://schemas.microsoft.com/office/powerpoint/2010/main" val="2559838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9AF7C4-913D-114D-8B8F-E16F70FD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520" y="122465"/>
            <a:ext cx="4624369" cy="6637564"/>
          </a:xfrm>
          <a:prstGeom prst="rect">
            <a:avLst/>
          </a:prstGeom>
        </p:spPr>
      </p:pic>
      <p:pic>
        <p:nvPicPr>
          <p:cNvPr id="5" name="Picture 4">
            <a:extLst>
              <a:ext uri="{FF2B5EF4-FFF2-40B4-BE49-F238E27FC236}">
                <a16:creationId xmlns:a16="http://schemas.microsoft.com/office/drawing/2014/main" id="{B5670078-CAC8-B343-9D06-47B58E1967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4183" y="0"/>
            <a:ext cx="4758334" cy="6858000"/>
          </a:xfrm>
          <a:prstGeom prst="rect">
            <a:avLst/>
          </a:prstGeom>
        </p:spPr>
      </p:pic>
    </p:spTree>
    <p:extLst>
      <p:ext uri="{BB962C8B-B14F-4D97-AF65-F5344CB8AC3E}">
        <p14:creationId xmlns:p14="http://schemas.microsoft.com/office/powerpoint/2010/main" val="37873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0B9A5-3F20-D245-9C9A-6B230EDCB1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00" y="285750"/>
            <a:ext cx="8636000" cy="6286500"/>
          </a:xfrm>
          <a:prstGeom prst="rect">
            <a:avLst/>
          </a:prstGeom>
        </p:spPr>
      </p:pic>
      <p:sp>
        <p:nvSpPr>
          <p:cNvPr id="6" name="Oval 5">
            <a:extLst>
              <a:ext uri="{FF2B5EF4-FFF2-40B4-BE49-F238E27FC236}">
                <a16:creationId xmlns:a16="http://schemas.microsoft.com/office/drawing/2014/main" id="{60735C64-D6AA-554D-B436-C506A243A612}"/>
              </a:ext>
            </a:extLst>
          </p:cNvPr>
          <p:cNvSpPr/>
          <p:nvPr/>
        </p:nvSpPr>
        <p:spPr>
          <a:xfrm>
            <a:off x="6409509" y="1924595"/>
            <a:ext cx="130629" cy="1306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F3B0D3-CAA5-2D4C-8741-2B23B9EF7CD3}"/>
              </a:ext>
            </a:extLst>
          </p:cNvPr>
          <p:cNvSpPr/>
          <p:nvPr/>
        </p:nvSpPr>
        <p:spPr>
          <a:xfrm>
            <a:off x="4300787" y="2702416"/>
            <a:ext cx="130629" cy="13062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891DA1-883E-0B48-B233-D1CFE402901D}"/>
              </a:ext>
            </a:extLst>
          </p:cNvPr>
          <p:cNvSpPr txBox="1"/>
          <p:nvPr/>
        </p:nvSpPr>
        <p:spPr>
          <a:xfrm>
            <a:off x="5270883" y="2365826"/>
            <a:ext cx="2885687" cy="1259447"/>
          </a:xfrm>
          <a:prstGeom prst="rect">
            <a:avLst/>
          </a:prstGeom>
          <a:solidFill>
            <a:srgbClr val="C00000">
              <a:alpha val="50000"/>
            </a:srgbClr>
          </a:solidFill>
        </p:spPr>
        <p:txBody>
          <a:bodyPr wrap="square" rtlCol="0">
            <a:spAutoFit/>
          </a:bodyPr>
          <a:lstStyle/>
          <a:p>
            <a:r>
              <a:rPr lang="en-US" dirty="0">
                <a:ln w="0"/>
                <a:effectLst>
                  <a:outerShdw blurRad="38100" dist="19050" dir="2700000" algn="tl" rotWithShape="0">
                    <a:schemeClr val="dk1">
                      <a:alpha val="40000"/>
                    </a:schemeClr>
                  </a:outerShdw>
                </a:effectLst>
              </a:rPr>
              <a:t>National Museum of Denmark</a:t>
            </a:r>
          </a:p>
          <a:p>
            <a:r>
              <a:rPr lang="en-US" sz="1200" dirty="0">
                <a:ln w="0"/>
                <a:effectLst>
                  <a:outerShdw blurRad="38100" dist="19050" dir="2700000" algn="tl" rotWithShape="0">
                    <a:schemeClr val="dk1">
                      <a:alpha val="40000"/>
                    </a:schemeClr>
                  </a:outerShdw>
                </a:effectLst>
              </a:rPr>
              <a:t>4 proposals submitted – two funded,</a:t>
            </a:r>
          </a:p>
          <a:p>
            <a:r>
              <a:rPr lang="en-US" sz="1200" dirty="0">
                <a:ln w="0"/>
                <a:effectLst>
                  <a:outerShdw blurRad="38100" dist="19050" dir="2700000" algn="tl" rotWithShape="0">
                    <a:schemeClr val="dk1">
                      <a:alpha val="40000"/>
                    </a:schemeClr>
                  </a:outerShdw>
                </a:effectLst>
              </a:rPr>
              <a:t>2.5M euros </a:t>
            </a:r>
          </a:p>
          <a:p>
            <a:r>
              <a:rPr lang="en-US" sz="1200" dirty="0">
                <a:ln w="0"/>
                <a:effectLst>
                  <a:outerShdw blurRad="38100" dist="19050" dir="2700000" algn="tl" rotWithShape="0">
                    <a:schemeClr val="dk1">
                      <a:alpha val="40000"/>
                    </a:schemeClr>
                  </a:outerShdw>
                </a:effectLst>
              </a:rPr>
              <a:t>David Gregory</a:t>
            </a:r>
          </a:p>
          <a:p>
            <a:r>
              <a:rPr lang="en-US" sz="1200" dirty="0">
                <a:ln w="0"/>
                <a:effectLst>
                  <a:outerShdw blurRad="38100" dist="19050" dir="2700000" algn="tl" rotWithShape="0">
                    <a:schemeClr val="dk1">
                      <a:alpha val="40000"/>
                    </a:schemeClr>
                  </a:outerShdw>
                </a:effectLst>
              </a:rPr>
              <a:t>Henning Matthiessen</a:t>
            </a:r>
          </a:p>
          <a:p>
            <a:r>
              <a:rPr lang="en-US" sz="1200" dirty="0">
                <a:ln w="0"/>
                <a:effectLst>
                  <a:outerShdw blurRad="38100" dist="19050" dir="2700000" algn="tl" rotWithShape="0">
                    <a:schemeClr val="dk1">
                      <a:alpha val="40000"/>
                    </a:schemeClr>
                  </a:outerShdw>
                </a:effectLst>
              </a:rPr>
              <a:t>Gert Norman Andersen</a:t>
            </a:r>
          </a:p>
        </p:txBody>
      </p:sp>
      <p:sp>
        <p:nvSpPr>
          <p:cNvPr id="12" name="TextBox 11">
            <a:extLst>
              <a:ext uri="{FF2B5EF4-FFF2-40B4-BE49-F238E27FC236}">
                <a16:creationId xmlns:a16="http://schemas.microsoft.com/office/drawing/2014/main" id="{32CC83C6-D1A8-DB45-A6A1-19BB933F8B15}"/>
              </a:ext>
            </a:extLst>
          </p:cNvPr>
          <p:cNvSpPr txBox="1"/>
          <p:nvPr/>
        </p:nvSpPr>
        <p:spPr>
          <a:xfrm>
            <a:off x="1478159" y="2550491"/>
            <a:ext cx="2533963" cy="890115"/>
          </a:xfrm>
          <a:prstGeom prst="rect">
            <a:avLst/>
          </a:prstGeom>
          <a:solidFill>
            <a:srgbClr val="0070C0">
              <a:alpha val="50196"/>
            </a:srgbClr>
          </a:solidFill>
        </p:spPr>
        <p:txBody>
          <a:bodyPr wrap="none" rtlCol="0">
            <a:spAutoFit/>
          </a:bodyPr>
          <a:lstStyle/>
          <a:p>
            <a:r>
              <a:rPr lang="en-US" dirty="0">
                <a:ln w="0"/>
                <a:solidFill>
                  <a:schemeClr val="bg1"/>
                </a:solidFill>
                <a:effectLst>
                  <a:outerShdw blurRad="38100" dist="19050" dir="2700000" algn="tl" rotWithShape="0">
                    <a:schemeClr val="dk1">
                      <a:alpha val="40000"/>
                    </a:schemeClr>
                  </a:outerShdw>
                </a:effectLst>
              </a:rPr>
              <a:t>NI, England, Scotland, Wales</a:t>
            </a:r>
          </a:p>
          <a:p>
            <a:r>
              <a:rPr lang="en-US" sz="1200" dirty="0">
                <a:ln w="0"/>
                <a:solidFill>
                  <a:schemeClr val="bg1"/>
                </a:solidFill>
                <a:effectLst>
                  <a:outerShdw blurRad="38100" dist="19050" dir="2700000" algn="tl" rotWithShape="0">
                    <a:schemeClr val="dk1">
                      <a:alpha val="40000"/>
                    </a:schemeClr>
                  </a:outerShdw>
                </a:effectLst>
              </a:rPr>
              <a:t>1 proposal  funded, £2.3 Million</a:t>
            </a:r>
          </a:p>
          <a:p>
            <a:r>
              <a:rPr lang="en-US" sz="1200" dirty="0">
                <a:ln w="0"/>
                <a:solidFill>
                  <a:schemeClr val="bg1"/>
                </a:solidFill>
                <a:effectLst>
                  <a:outerShdw blurRad="38100" dist="19050" dir="2700000" algn="tl" rotWithShape="0">
                    <a:schemeClr val="dk1">
                      <a:alpha val="40000"/>
                    </a:schemeClr>
                  </a:outerShdw>
                </a:effectLst>
              </a:rPr>
              <a:t>Museums, Universities – National </a:t>
            </a:r>
          </a:p>
          <a:p>
            <a:r>
              <a:rPr lang="en-US" sz="1200" dirty="0">
                <a:ln w="0"/>
                <a:solidFill>
                  <a:schemeClr val="bg1"/>
                </a:solidFill>
                <a:effectLst>
                  <a:outerShdw blurRad="38100" dist="19050" dir="2700000" algn="tl" rotWithShape="0">
                    <a:schemeClr val="dk1">
                      <a:alpha val="40000"/>
                    </a:schemeClr>
                  </a:outerShdw>
                </a:effectLst>
              </a:rPr>
              <a:t>Collection</a:t>
            </a:r>
          </a:p>
        </p:txBody>
      </p:sp>
      <p:sp>
        <p:nvSpPr>
          <p:cNvPr id="9" name="Oval 8">
            <a:extLst>
              <a:ext uri="{FF2B5EF4-FFF2-40B4-BE49-F238E27FC236}">
                <a16:creationId xmlns:a16="http://schemas.microsoft.com/office/drawing/2014/main" id="{BB701BC4-2020-D64D-BB70-047A5387D73C}"/>
              </a:ext>
            </a:extLst>
          </p:cNvPr>
          <p:cNvSpPr/>
          <p:nvPr/>
        </p:nvSpPr>
        <p:spPr>
          <a:xfrm>
            <a:off x="4720081" y="2770583"/>
            <a:ext cx="130629" cy="13062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6E7064-41F2-4C45-ABDC-40B5CC1D4AD4}"/>
              </a:ext>
            </a:extLst>
          </p:cNvPr>
          <p:cNvSpPr/>
          <p:nvPr/>
        </p:nvSpPr>
        <p:spPr>
          <a:xfrm>
            <a:off x="4358597" y="1740723"/>
            <a:ext cx="130629" cy="13062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387A8A-89E3-5F4A-B312-1F158F625522}"/>
              </a:ext>
            </a:extLst>
          </p:cNvPr>
          <p:cNvSpPr/>
          <p:nvPr/>
        </p:nvSpPr>
        <p:spPr>
          <a:xfrm>
            <a:off x="3892731" y="2003873"/>
            <a:ext cx="130629" cy="13062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6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FB680-D2F0-624A-9858-574A27BE9C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6646" y="1228499"/>
            <a:ext cx="7552708" cy="5497008"/>
          </a:xfrm>
          <a:prstGeom prst="rect">
            <a:avLst/>
          </a:prstGeom>
        </p:spPr>
      </p:pic>
      <p:pic>
        <p:nvPicPr>
          <p:cNvPr id="2" name="Picture 1">
            <a:extLst>
              <a:ext uri="{FF2B5EF4-FFF2-40B4-BE49-F238E27FC236}">
                <a16:creationId xmlns:a16="http://schemas.microsoft.com/office/drawing/2014/main" id="{F10E9098-1DFB-185C-083B-451D2FE618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4751" y="351463"/>
            <a:ext cx="2819399" cy="1224587"/>
          </a:xfrm>
          <a:prstGeom prst="rect">
            <a:avLst/>
          </a:prstGeom>
        </p:spPr>
      </p:pic>
      <p:sp>
        <p:nvSpPr>
          <p:cNvPr id="3" name="TextBox 2">
            <a:extLst>
              <a:ext uri="{FF2B5EF4-FFF2-40B4-BE49-F238E27FC236}">
                <a16:creationId xmlns:a16="http://schemas.microsoft.com/office/drawing/2014/main" id="{6AD39C6A-D8A9-FD04-295C-4D9473413FE6}"/>
              </a:ext>
            </a:extLst>
          </p:cNvPr>
          <p:cNvSpPr txBox="1"/>
          <p:nvPr/>
        </p:nvSpPr>
        <p:spPr>
          <a:xfrm>
            <a:off x="3332509" y="673054"/>
            <a:ext cx="6168740" cy="400110"/>
          </a:xfrm>
          <a:prstGeom prst="rect">
            <a:avLst/>
          </a:prstGeom>
          <a:noFill/>
        </p:spPr>
        <p:txBody>
          <a:bodyPr wrap="none" rtlCol="0">
            <a:spAutoFit/>
          </a:bodyPr>
          <a:lstStyle/>
          <a:p>
            <a:r>
              <a:rPr lang="en-US" sz="2000" dirty="0"/>
              <a:t>Sustainable preservation of Underwater Cultural Heritage</a:t>
            </a:r>
          </a:p>
        </p:txBody>
      </p:sp>
    </p:spTree>
    <p:extLst>
      <p:ext uri="{BB962C8B-B14F-4D97-AF65-F5344CB8AC3E}">
        <p14:creationId xmlns:p14="http://schemas.microsoft.com/office/powerpoint/2010/main" val="341476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6449" y="318503"/>
            <a:ext cx="8876872" cy="5755422"/>
          </a:xfrm>
          <a:prstGeom prst="rect">
            <a:avLst/>
          </a:prstGeom>
          <a:noFill/>
        </p:spPr>
        <p:txBody>
          <a:bodyPr wrap="square" rtlCol="0">
            <a:spAutoFit/>
          </a:bodyPr>
          <a:lstStyle/>
          <a:p>
            <a:r>
              <a:rPr lang="en-US" sz="2400" dirty="0">
                <a:solidFill>
                  <a:schemeClr val="tx2">
                    <a:lumMod val="75000"/>
                  </a:schemeClr>
                </a:solidFill>
                <a:latin typeface="Gill Sans" charset="0"/>
                <a:ea typeface="Gill Sans" charset="0"/>
                <a:cs typeface="Gill Sans" charset="0"/>
              </a:rPr>
              <a:t>Your research proposal</a:t>
            </a:r>
          </a:p>
          <a:p>
            <a:endParaRPr lang="en-US" sz="2400" dirty="0">
              <a:solidFill>
                <a:schemeClr val="tx2">
                  <a:lumMod val="75000"/>
                </a:schemeClr>
              </a:solidFill>
            </a:endParaRPr>
          </a:p>
          <a:p>
            <a:r>
              <a:rPr lang="en-US" sz="2000" dirty="0">
                <a:solidFill>
                  <a:schemeClr val="tx2">
                    <a:lumMod val="75000"/>
                  </a:schemeClr>
                </a:solidFill>
                <a:latin typeface="Gill Sans" charset="0"/>
                <a:ea typeface="Gill Sans" charset="0"/>
                <a:cs typeface="Gill Sans" charset="0"/>
              </a:rPr>
              <a:t>Guidelines</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Once your dissertation topic is agreed, you must write a dissertation research proposal, informed by the scientific literature. </a:t>
            </a:r>
          </a:p>
          <a:p>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The research proposal contains: </a:t>
            </a:r>
          </a:p>
          <a:p>
            <a:pPr marL="342900" indent="-342900">
              <a:buFontTx/>
              <a:buChar char="-"/>
            </a:pPr>
            <a:r>
              <a:rPr lang="en-US" sz="2000" dirty="0">
                <a:solidFill>
                  <a:schemeClr val="tx2">
                    <a:lumMod val="75000"/>
                  </a:schemeClr>
                </a:solidFill>
                <a:latin typeface="Gill Sans" charset="0"/>
                <a:ea typeface="Gill Sans" charset="0"/>
                <a:cs typeface="Gill Sans" charset="0"/>
              </a:rPr>
              <a:t>section on the </a:t>
            </a:r>
            <a:r>
              <a:rPr lang="en-US" sz="2000" b="1" dirty="0">
                <a:solidFill>
                  <a:schemeClr val="tx2">
                    <a:lumMod val="75000"/>
                  </a:schemeClr>
                </a:solidFill>
                <a:latin typeface="Gill Sans" charset="0"/>
                <a:ea typeface="Gill Sans" charset="0"/>
                <a:cs typeface="Gill Sans" charset="0"/>
              </a:rPr>
              <a:t>research context </a:t>
            </a:r>
            <a:r>
              <a:rPr lang="en-US" sz="2000" dirty="0">
                <a:solidFill>
                  <a:schemeClr val="tx2">
                    <a:lumMod val="75000"/>
                  </a:schemeClr>
                </a:solidFill>
                <a:latin typeface="Gill Sans" charset="0"/>
                <a:ea typeface="Gill Sans" charset="0"/>
                <a:cs typeface="Gill Sans" charset="0"/>
              </a:rPr>
              <a:t>(a minimum of five references should be cited, word limit of 1000 words), </a:t>
            </a:r>
          </a:p>
          <a:p>
            <a:pPr marL="342900" indent="-342900">
              <a:buFontTx/>
              <a:buChar char="-"/>
            </a:pPr>
            <a:r>
              <a:rPr lang="en-US" sz="2000" dirty="0">
                <a:solidFill>
                  <a:schemeClr val="tx2">
                    <a:lumMod val="75000"/>
                  </a:schemeClr>
                </a:solidFill>
                <a:latin typeface="Gill Sans" charset="0"/>
                <a:ea typeface="Gill Sans" charset="0"/>
                <a:cs typeface="Gill Sans" charset="0"/>
              </a:rPr>
              <a:t>a clear statement of </a:t>
            </a:r>
            <a:r>
              <a:rPr lang="en-US" sz="2000" b="1" dirty="0">
                <a:solidFill>
                  <a:schemeClr val="tx2">
                    <a:lumMod val="75000"/>
                  </a:schemeClr>
                </a:solidFill>
                <a:latin typeface="Gill Sans" charset="0"/>
                <a:ea typeface="Gill Sans" charset="0"/>
                <a:cs typeface="Gill Sans" charset="0"/>
              </a:rPr>
              <a:t>aims and objectives </a:t>
            </a:r>
            <a:r>
              <a:rPr lang="en-US" sz="2000" dirty="0">
                <a:solidFill>
                  <a:schemeClr val="tx2">
                    <a:lumMod val="75000"/>
                  </a:schemeClr>
                </a:solidFill>
                <a:latin typeface="Gill Sans" charset="0"/>
                <a:ea typeface="Gill Sans" charset="0"/>
                <a:cs typeface="Gill Sans" charset="0"/>
              </a:rPr>
              <a:t>(and hypotheses if appropriate), </a:t>
            </a:r>
          </a:p>
          <a:p>
            <a:pPr marL="342900" indent="-342900">
              <a:buFontTx/>
              <a:buChar char="-"/>
            </a:pPr>
            <a:r>
              <a:rPr lang="en-US" sz="2000" dirty="0">
                <a:solidFill>
                  <a:schemeClr val="tx2">
                    <a:lumMod val="75000"/>
                  </a:schemeClr>
                </a:solidFill>
                <a:latin typeface="Gill Sans" charset="0"/>
                <a:ea typeface="Gill Sans" charset="0"/>
                <a:cs typeface="Gill Sans" charset="0"/>
              </a:rPr>
              <a:t>an outline of the </a:t>
            </a:r>
            <a:r>
              <a:rPr lang="en-US" sz="2000" b="1" dirty="0">
                <a:solidFill>
                  <a:schemeClr val="tx2">
                    <a:lumMod val="75000"/>
                  </a:schemeClr>
                </a:solidFill>
                <a:latin typeface="Gill Sans" charset="0"/>
                <a:ea typeface="Gill Sans" charset="0"/>
                <a:cs typeface="Gill Sans" charset="0"/>
              </a:rPr>
              <a:t>methodology</a:t>
            </a:r>
            <a:r>
              <a:rPr lang="en-US" sz="2000" dirty="0">
                <a:solidFill>
                  <a:schemeClr val="tx2">
                    <a:lumMod val="75000"/>
                  </a:schemeClr>
                </a:solidFill>
                <a:latin typeface="Gill Sans" charset="0"/>
                <a:ea typeface="Gill Sans" charset="0"/>
                <a:cs typeface="Gill Sans" charset="0"/>
              </a:rPr>
              <a:t> you propose to use in the study, </a:t>
            </a:r>
          </a:p>
          <a:p>
            <a:pPr marL="342900" indent="-342900">
              <a:buFontTx/>
              <a:buChar char="-"/>
            </a:pPr>
            <a:r>
              <a:rPr lang="en-US" sz="2000" dirty="0">
                <a:solidFill>
                  <a:schemeClr val="tx2">
                    <a:lumMod val="75000"/>
                  </a:schemeClr>
                </a:solidFill>
                <a:latin typeface="Gill Sans" charset="0"/>
                <a:ea typeface="Gill Sans" charset="0"/>
                <a:cs typeface="Gill Sans" charset="0"/>
              </a:rPr>
              <a:t>a timeframe for the study in the form of a </a:t>
            </a:r>
            <a:r>
              <a:rPr lang="en-US" sz="2000" b="1" dirty="0" err="1">
                <a:solidFill>
                  <a:schemeClr val="tx2">
                    <a:lumMod val="75000"/>
                  </a:schemeClr>
                </a:solidFill>
                <a:latin typeface="Gill Sans" charset="0"/>
                <a:ea typeface="Gill Sans" charset="0"/>
                <a:cs typeface="Gill Sans" charset="0"/>
              </a:rPr>
              <a:t>gantt</a:t>
            </a:r>
            <a:r>
              <a:rPr lang="en-US" sz="2000" b="1" dirty="0">
                <a:solidFill>
                  <a:schemeClr val="tx2">
                    <a:lumMod val="75000"/>
                  </a:schemeClr>
                </a:solidFill>
                <a:latin typeface="Gill Sans" charset="0"/>
                <a:ea typeface="Gill Sans" charset="0"/>
                <a:cs typeface="Gill Sans" charset="0"/>
              </a:rPr>
              <a:t> chart</a:t>
            </a:r>
            <a:r>
              <a:rPr lang="en-US" sz="2000" dirty="0">
                <a:solidFill>
                  <a:schemeClr val="tx2">
                    <a:lumMod val="75000"/>
                  </a:schemeClr>
                </a:solidFill>
                <a:latin typeface="Gill Sans" charset="0"/>
                <a:ea typeface="Gill Sans" charset="0"/>
                <a:cs typeface="Gill Sans" charset="0"/>
              </a:rPr>
              <a:t>, </a:t>
            </a:r>
          </a:p>
          <a:p>
            <a:pPr marL="342900" indent="-342900">
              <a:buFontTx/>
              <a:buChar char="-"/>
            </a:pPr>
            <a:r>
              <a:rPr lang="en-US" sz="2000" dirty="0">
                <a:solidFill>
                  <a:schemeClr val="tx2">
                    <a:lumMod val="75000"/>
                  </a:schemeClr>
                </a:solidFill>
                <a:latin typeface="Gill Sans" charset="0"/>
                <a:ea typeface="Gill Sans" charset="0"/>
                <a:cs typeface="Gill Sans" charset="0"/>
              </a:rPr>
              <a:t>a completed </a:t>
            </a:r>
            <a:r>
              <a:rPr lang="en-US" sz="2000" b="1" dirty="0">
                <a:solidFill>
                  <a:schemeClr val="tx2">
                    <a:lumMod val="75000"/>
                  </a:schemeClr>
                </a:solidFill>
                <a:latin typeface="Gill Sans" charset="0"/>
                <a:ea typeface="Gill Sans" charset="0"/>
                <a:cs typeface="Gill Sans" charset="0"/>
              </a:rPr>
              <a:t>risk assessment</a:t>
            </a:r>
            <a:r>
              <a:rPr lang="en-US" sz="2000" dirty="0">
                <a:solidFill>
                  <a:schemeClr val="tx2">
                    <a:lumMod val="75000"/>
                  </a:schemeClr>
                </a:solidFill>
                <a:latin typeface="Gill Sans" charset="0"/>
                <a:ea typeface="Gill Sans" charset="0"/>
                <a:cs typeface="Gill Sans" charset="0"/>
              </a:rPr>
              <a:t>, and</a:t>
            </a:r>
          </a:p>
          <a:p>
            <a:pPr marL="342900" indent="-342900">
              <a:buFontTx/>
              <a:buChar char="-"/>
            </a:pPr>
            <a:r>
              <a:rPr lang="en-US" sz="2000" dirty="0">
                <a:solidFill>
                  <a:schemeClr val="tx2">
                    <a:lumMod val="75000"/>
                  </a:schemeClr>
                </a:solidFill>
                <a:latin typeface="Gill Sans" charset="0"/>
                <a:ea typeface="Gill Sans" charset="0"/>
                <a:cs typeface="Gill Sans" charset="0"/>
              </a:rPr>
              <a:t>an </a:t>
            </a:r>
            <a:r>
              <a:rPr lang="en-US" sz="2000" b="1" dirty="0">
                <a:solidFill>
                  <a:schemeClr val="tx2">
                    <a:lumMod val="75000"/>
                  </a:schemeClr>
                </a:solidFill>
                <a:latin typeface="Gill Sans" charset="0"/>
                <a:ea typeface="Gill Sans" charset="0"/>
                <a:cs typeface="Gill Sans" charset="0"/>
              </a:rPr>
              <a:t>ethics approval </a:t>
            </a:r>
            <a:r>
              <a:rPr lang="en-US" sz="2000" dirty="0">
                <a:solidFill>
                  <a:schemeClr val="tx2">
                    <a:lumMod val="75000"/>
                  </a:schemeClr>
                </a:solidFill>
                <a:latin typeface="Gill Sans" charset="0"/>
                <a:ea typeface="Gill Sans" charset="0"/>
                <a:cs typeface="Gill Sans" charset="0"/>
              </a:rPr>
              <a:t>form. </a:t>
            </a:r>
          </a:p>
          <a:p>
            <a:pPr marL="342900" indent="-342900">
              <a:buFontTx/>
              <a:buChar char="-"/>
            </a:pPr>
            <a:endParaRPr lang="en-US" sz="2000" dirty="0">
              <a:solidFill>
                <a:schemeClr val="tx2">
                  <a:lumMod val="75000"/>
                </a:schemeClr>
              </a:solidFill>
              <a:latin typeface="Gill Sans" charset="0"/>
              <a:ea typeface="Gill Sans" charset="0"/>
              <a:cs typeface="Gill Sans" charset="0"/>
            </a:endParaRPr>
          </a:p>
          <a:p>
            <a:r>
              <a:rPr lang="en-US" sz="2000" dirty="0">
                <a:solidFill>
                  <a:schemeClr val="tx2">
                    <a:lumMod val="75000"/>
                  </a:schemeClr>
                </a:solidFill>
                <a:latin typeface="Gill Sans" charset="0"/>
                <a:ea typeface="Gill Sans" charset="0"/>
                <a:cs typeface="Gill Sans" charset="0"/>
              </a:rPr>
              <a:t>Use your own figures and tables in the research proposal to get across your</a:t>
            </a:r>
          </a:p>
          <a:p>
            <a:r>
              <a:rPr lang="en-US" sz="2000" dirty="0">
                <a:solidFill>
                  <a:schemeClr val="tx2">
                    <a:lumMod val="75000"/>
                  </a:schemeClr>
                </a:solidFill>
                <a:latin typeface="Gill Sans" charset="0"/>
                <a:ea typeface="Gill Sans" charset="0"/>
                <a:cs typeface="Gill Sans" charset="0"/>
              </a:rPr>
              <a:t>points - especially effective when the word limit is tight.</a:t>
            </a:r>
          </a:p>
        </p:txBody>
      </p:sp>
    </p:spTree>
    <p:extLst>
      <p:ext uri="{BB962C8B-B14F-4D97-AF65-F5344CB8AC3E}">
        <p14:creationId xmlns:p14="http://schemas.microsoft.com/office/powerpoint/2010/main" val="38541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1049</TotalTime>
  <Words>2441</Words>
  <Application>Microsoft Macintosh PowerPoint</Application>
  <PresentationFormat>A4 Paper (210x297 mm)</PresentationFormat>
  <Paragraphs>463</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FUTURA MEDIUM</vt:lpstr>
      <vt:lpstr>FUTURA MEDIUM</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Rory</dc:creator>
  <cp:lastModifiedBy>Quinn, Rory</cp:lastModifiedBy>
  <cp:revision>58</cp:revision>
  <cp:lastPrinted>2023-01-26T13:02:57Z</cp:lastPrinted>
  <dcterms:created xsi:type="dcterms:W3CDTF">2017-01-20T15:32:05Z</dcterms:created>
  <dcterms:modified xsi:type="dcterms:W3CDTF">2024-01-26T08:24:09Z</dcterms:modified>
</cp:coreProperties>
</file>