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7"/>
  </p:notesMasterIdLst>
  <p:sldIdLst>
    <p:sldId id="256" r:id="rId2"/>
    <p:sldId id="274" r:id="rId3"/>
    <p:sldId id="275" r:id="rId4"/>
    <p:sldId id="270" r:id="rId5"/>
    <p:sldId id="258" r:id="rId6"/>
    <p:sldId id="272" r:id="rId7"/>
    <p:sldId id="267" r:id="rId8"/>
    <p:sldId id="257" r:id="rId9"/>
    <p:sldId id="260" r:id="rId10"/>
    <p:sldId id="261" r:id="rId11"/>
    <p:sldId id="262" r:id="rId12"/>
    <p:sldId id="273" r:id="rId13"/>
    <p:sldId id="265" r:id="rId14"/>
    <p:sldId id="269" r:id="rId15"/>
    <p:sldId id="266" r:id="rId16"/>
  </p:sldIdLst>
  <p:sldSz cx="9906000" cy="6858000" type="A4"/>
  <p:notesSz cx="6858000" cy="9144000"/>
  <p:defaultTextStyle>
    <a:defPPr>
      <a:defRPr lang="en-US"/>
    </a:defPPr>
    <a:lvl1pPr marL="0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1pPr>
    <a:lvl2pPr marL="402325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2pPr>
    <a:lvl3pPr marL="804649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3pPr>
    <a:lvl4pPr marL="1206974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4pPr>
    <a:lvl5pPr marL="1609298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5pPr>
    <a:lvl6pPr marL="2011623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6pPr>
    <a:lvl7pPr marL="2413947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7pPr>
    <a:lvl8pPr marL="2816272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8pPr>
    <a:lvl9pPr marL="3218597" algn="l" defTabSz="804649" rtl="0" eaLnBrk="1" latinLnBrk="0" hangingPunct="1">
      <a:defRPr sz="15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323F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/>
    <p:restoredTop sz="94898"/>
  </p:normalViewPr>
  <p:slideViewPr>
    <p:cSldViewPr snapToGrid="0" snapToObjects="1">
      <p:cViewPr varScale="1">
        <p:scale>
          <a:sx n="121" d="100"/>
          <a:sy n="121" d="100"/>
        </p:scale>
        <p:origin x="1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D9C9C-2972-2440-9FA0-1F57C274D55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A2414-91F0-974B-A52E-2FC521D3BF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725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A2414-91F0-974B-A52E-2FC521D3BF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19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A2414-91F0-974B-A52E-2FC521D3BF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4267-5C7D-584E-AA15-E5B0A9D62BE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4968-0DCF-1C4A-A260-24C43F5E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39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4267-5C7D-584E-AA15-E5B0A9D62BE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4968-0DCF-1C4A-A260-24C43F5E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80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4267-5C7D-584E-AA15-E5B0A9D62BE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4968-0DCF-1C4A-A260-24C43F5E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87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4267-5C7D-584E-AA15-E5B0A9D62BE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4968-0DCF-1C4A-A260-24C43F5E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06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4267-5C7D-584E-AA15-E5B0A9D62BE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4968-0DCF-1C4A-A260-24C43F5E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32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4267-5C7D-584E-AA15-E5B0A9D62BE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4968-0DCF-1C4A-A260-24C43F5E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2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4267-5C7D-584E-AA15-E5B0A9D62BE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4968-0DCF-1C4A-A260-24C43F5E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34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4267-5C7D-584E-AA15-E5B0A9D62BE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4968-0DCF-1C4A-A260-24C43F5E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21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4267-5C7D-584E-AA15-E5B0A9D62BE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4968-0DCF-1C4A-A260-24C43F5E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4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4267-5C7D-584E-AA15-E5B0A9D62BE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4968-0DCF-1C4A-A260-24C43F5E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41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34267-5C7D-584E-AA15-E5B0A9D62BE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C4968-0DCF-1C4A-A260-24C43F5E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43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34267-5C7D-584E-AA15-E5B0A9D62BEC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C4968-0DCF-1C4A-A260-24C43F5EB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73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1418" y="369874"/>
            <a:ext cx="8363164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tx2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The Dissertation Process</a:t>
            </a:r>
          </a:p>
          <a:p>
            <a:pPr algn="ctr"/>
            <a:endParaRPr lang="en-US" sz="2800" dirty="0">
              <a:solidFill>
                <a:schemeClr val="tx2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ctr"/>
            <a:endParaRPr lang="en-US" sz="2800" dirty="0">
              <a:solidFill>
                <a:schemeClr val="tx2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ctr"/>
            <a:endParaRPr lang="en-US" sz="2800" dirty="0">
              <a:solidFill>
                <a:schemeClr val="tx2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ctr"/>
            <a:endParaRPr lang="en-US" sz="2800" dirty="0">
              <a:solidFill>
                <a:schemeClr val="tx2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ctr"/>
            <a:endParaRPr lang="en-US" sz="2800" dirty="0">
              <a:solidFill>
                <a:schemeClr val="tx2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School of Geography and Environmental Sciences</a:t>
            </a:r>
          </a:p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Ulster University</a:t>
            </a:r>
          </a:p>
          <a:p>
            <a:pPr algn="ctr"/>
            <a:endParaRPr lang="en-US" sz="2000" b="1" dirty="0">
              <a:solidFill>
                <a:schemeClr val="tx2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ctr"/>
            <a:endParaRPr lang="en-US" sz="2000" b="1" dirty="0">
              <a:solidFill>
                <a:schemeClr val="tx2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ctr"/>
            <a:endParaRPr lang="en-US" sz="2000" b="1" dirty="0">
              <a:solidFill>
                <a:schemeClr val="tx2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  <a:p>
            <a:pPr algn="ctr"/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Dr</a:t>
            </a:r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 Rory Quinn</a:t>
            </a:r>
          </a:p>
          <a:p>
            <a:pPr algn="ctr"/>
            <a:r>
              <a:rPr lang="en-US" sz="2000" dirty="0">
                <a:solidFill>
                  <a:schemeClr val="tx2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Dissertation Co-</a:t>
            </a:r>
            <a:r>
              <a:rPr lang="en-US" sz="2000" dirty="0" err="1">
                <a:solidFill>
                  <a:schemeClr val="tx2">
                    <a:lumMod val="50000"/>
                  </a:schemeClr>
                </a:solidFill>
                <a:latin typeface="Gill Sans" charset="0"/>
                <a:ea typeface="Gill Sans" charset="0"/>
                <a:cs typeface="Gill Sans" charset="0"/>
              </a:rPr>
              <a:t>ordinator</a:t>
            </a:r>
            <a:endParaRPr lang="en-US" sz="2000" dirty="0">
              <a:solidFill>
                <a:schemeClr val="tx2">
                  <a:lumMod val="50000"/>
                </a:schemeClr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581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692" y="1232898"/>
            <a:ext cx="920564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Gill Sans" charset="0"/>
                <a:ea typeface="Gill Sans" charset="0"/>
                <a:cs typeface="Gill Sans" charset="0"/>
              </a:rPr>
              <a:t>Dissertation topic and supervisor</a:t>
            </a:r>
          </a:p>
          <a:p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In semester 2 of year 2, you identify a dissertation topic and supervisor, and submit a research proposal in preparation for the final year dissertation module. </a:t>
            </a:r>
          </a:p>
          <a:p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The key to a successful dissertation is to choose a project with clear focus and one that will sustain your interest for a minimum of 12 months. </a:t>
            </a:r>
          </a:p>
          <a:p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  <a:p>
            <a:endParaRPr lang="en-US" sz="2000" dirty="0">
              <a:latin typeface="Gill Sans" charset="0"/>
              <a:ea typeface="Gill Sans" charset="0"/>
              <a:cs typeface="Gill Sans" charset="0"/>
            </a:endParaRPr>
          </a:p>
          <a:p>
            <a:r>
              <a:rPr lang="en-US" sz="2000" dirty="0">
                <a:latin typeface="Gill Sans" charset="0"/>
                <a:ea typeface="Gill Sans" charset="0"/>
                <a:cs typeface="Gill Sans" charset="0"/>
              </a:rPr>
              <a:t>The project should be designed to either collect primary data or use existing (secondary) data to address a clear research question. </a:t>
            </a:r>
          </a:p>
        </p:txBody>
      </p:sp>
    </p:spTree>
    <p:extLst>
      <p:ext uri="{BB962C8B-B14F-4D97-AF65-F5344CB8AC3E}">
        <p14:creationId xmlns:p14="http://schemas.microsoft.com/office/powerpoint/2010/main" val="35975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1789" y="287380"/>
            <a:ext cx="88563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Dissertation topic and supervisor</a:t>
            </a: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To help in the process, we have compiled a list of dissertation projects with two key references per project to get you started: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4017DE-C253-9FA6-10EF-7193CE685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11" y="1992524"/>
            <a:ext cx="3176943" cy="4578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0713F8-9A60-F0CC-D160-B9B2BD419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3374" y="1992524"/>
            <a:ext cx="3323823" cy="45780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71905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7A1CED-27DD-C7FA-9BAE-712E86D9C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619669"/>
            <a:ext cx="7772400" cy="561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91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7233" y="769193"/>
            <a:ext cx="905153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The role of your supervisor</a:t>
            </a: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Although the dissertation is essentially an independent piece of work, students are supported by a member of staff who acts as supervisor.  </a:t>
            </a: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Supervisors may be able to give advice on practical issues such as: the subject and title of the dissertation, its organization and structure, and on source material and a short bibliography to get you started.</a:t>
            </a: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Supervisors can also be expected to comment upon research proposals, literature reviews and and a first draft of your dissertation.</a:t>
            </a: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However, a dissertation is intended to demonstrate students’ ability to work on their own, and supervisors are not expected to direct your work.</a:t>
            </a:r>
          </a:p>
        </p:txBody>
      </p:sp>
    </p:spTree>
    <p:extLst>
      <p:ext uri="{BB962C8B-B14F-4D97-AF65-F5344CB8AC3E}">
        <p14:creationId xmlns:p14="http://schemas.microsoft.com/office/powerpoint/2010/main" val="127382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128" y="410967"/>
            <a:ext cx="9614308" cy="596855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58417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3708" y="889843"/>
            <a:ext cx="90618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What do you need to do next?</a:t>
            </a: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pPr marL="457200" indent="-457200">
              <a:buAutoNum type="arabicPeriod"/>
            </a:pPr>
            <a:r>
              <a:rPr lang="en-US" sz="24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Read dissertation topics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Read the recommended reading 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Contact a potential supervisor by email and arrange a chat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Discuss the topic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Agree the topic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E-mail Rory Quinn with title and supervisor (week 3)</a:t>
            </a:r>
          </a:p>
          <a:p>
            <a:pPr marL="457200" indent="-457200">
              <a:buAutoNum type="arabicPeriod"/>
            </a:pPr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pPr marL="457200" indent="-457200">
              <a:buAutoNum type="arabicPeriod"/>
            </a:pPr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pPr marL="457200" indent="-457200">
              <a:buAutoNum type="arabicPeriod"/>
            </a:pPr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4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Each supervisor will supervise a maximum of 7 UG/PG dissertation students, so act sooner rather than later.</a:t>
            </a:r>
          </a:p>
        </p:txBody>
      </p:sp>
    </p:spTree>
    <p:extLst>
      <p:ext uri="{BB962C8B-B14F-4D97-AF65-F5344CB8AC3E}">
        <p14:creationId xmlns:p14="http://schemas.microsoft.com/office/powerpoint/2010/main" val="139530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C22551C-BDE7-B94E-B72C-88100682D81E}"/>
              </a:ext>
            </a:extLst>
          </p:cNvPr>
          <p:cNvSpPr txBox="1"/>
          <p:nvPr/>
        </p:nvSpPr>
        <p:spPr>
          <a:xfrm>
            <a:off x="381000" y="426431"/>
            <a:ext cx="91440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EGM 303/350/351 Field School Modules</a:t>
            </a: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b="1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Weeks 1-6: Dissertation preparation</a:t>
            </a:r>
          </a:p>
          <a:p>
            <a:endParaRPr lang="en-US" sz="2000" b="1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Week 1 &amp; 2  		Dissertation preparation sessions</a:t>
            </a: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Week 3 		Identify a topic and supervisor</a:t>
            </a: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Week 4 - 6  		Develop and submit a dissertation proposal on the topic</a:t>
            </a:r>
          </a:p>
          <a:p>
            <a:endParaRPr lang="en-US" sz="2000" b="1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endParaRPr lang="en-US" sz="2000" b="1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b="1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Weeks 7-12: Field school preparation and field schools</a:t>
            </a:r>
          </a:p>
          <a:p>
            <a:endParaRPr lang="en-US" sz="2000" b="1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Week 7 - 10		Field school preparation</a:t>
            </a: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Week 11		Field Schools</a:t>
            </a: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ES			Richard Douglas</a:t>
            </a: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GEO 			Colin Breen</a:t>
            </a: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MS			Rory Quinn </a:t>
            </a:r>
          </a:p>
        </p:txBody>
      </p:sp>
    </p:spTree>
    <p:extLst>
      <p:ext uri="{BB962C8B-B14F-4D97-AF65-F5344CB8AC3E}">
        <p14:creationId xmlns:p14="http://schemas.microsoft.com/office/powerpoint/2010/main" val="4183345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575CA73-D561-2A63-2008-6B3D884D4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1344154"/>
            <a:ext cx="7772400" cy="4657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D38F2C-266E-B1F4-0822-81C2192601D7}"/>
              </a:ext>
            </a:extLst>
          </p:cNvPr>
          <p:cNvSpPr txBox="1"/>
          <p:nvPr/>
        </p:nvSpPr>
        <p:spPr>
          <a:xfrm>
            <a:off x="1450085" y="402336"/>
            <a:ext cx="7005829" cy="336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Check Field School Module Area on Blackboard – e.g. Marine Science</a:t>
            </a:r>
          </a:p>
        </p:txBody>
      </p:sp>
    </p:spTree>
    <p:extLst>
      <p:ext uri="{BB962C8B-B14F-4D97-AF65-F5344CB8AC3E}">
        <p14:creationId xmlns:p14="http://schemas.microsoft.com/office/powerpoint/2010/main" val="3330275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022" y="67440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Introductory sessions - Year 2</a:t>
            </a: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b="1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Week 1</a:t>
            </a:r>
          </a:p>
          <a:p>
            <a:endParaRPr lang="en-US" sz="2000" b="1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Session 1: The dissertation process (</a:t>
            </a:r>
            <a:r>
              <a:rPr lang="en-US" sz="2000" dirty="0" err="1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Dr</a:t>
            </a:r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 Rory Quinn)</a:t>
            </a: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Session 2: Research ethics and H&amp;S (Dr Sara McDowell) </a:t>
            </a: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Session 3: Library session RefWorks and lit searches (UU Library Staff)</a:t>
            </a: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Monday: 11.15-12.45, IT Suite Library </a:t>
            </a:r>
            <a:r>
              <a:rPr lang="en-US" sz="2000" dirty="0">
                <a:solidFill>
                  <a:srgbClr val="C00000"/>
                </a:solidFill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Surnames:  Andrich to McAteer</a:t>
            </a: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b="1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Week 2</a:t>
            </a:r>
          </a:p>
          <a:p>
            <a:endParaRPr lang="en-US" sz="2000" b="1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Session 4: The research proposal (Dr Rory Quinn)</a:t>
            </a: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Session 5: Library session RefWorks and lit searches (UU Library Staff)</a:t>
            </a: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Monday: 11.15-12.45, IT Suite Library </a:t>
            </a:r>
            <a:r>
              <a:rPr lang="en-US" sz="2000" dirty="0">
                <a:solidFill>
                  <a:srgbClr val="C00000"/>
                </a:solidFill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Surnames:  McCann to Wright</a:t>
            </a: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1926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6023" y="343895"/>
            <a:ext cx="2515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Module Handbook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12721" y="343895"/>
            <a:ext cx="3957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75000"/>
                  </a:schemeClr>
                </a:solidFill>
              </a:rPr>
              <a:t>GES Dissertation Support Area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034" y="955494"/>
            <a:ext cx="4985201" cy="3226088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A763EEC-6708-607B-736A-D75DC09E44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955494"/>
            <a:ext cx="35814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77167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5F80C6-0512-FF07-25E5-AB528D2AC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13218"/>
            <a:ext cx="7772400" cy="443156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683B82-3F3E-4BDE-C84F-85CDEC0744BB}"/>
              </a:ext>
            </a:extLst>
          </p:cNvPr>
          <p:cNvSpPr txBox="1"/>
          <p:nvPr/>
        </p:nvSpPr>
        <p:spPr>
          <a:xfrm>
            <a:off x="3071972" y="525517"/>
            <a:ext cx="3762056" cy="336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www.ulsteruniges.com</a:t>
            </a:r>
            <a:r>
              <a:rPr lang="en-US" dirty="0"/>
              <a:t>/dissertation</a:t>
            </a:r>
          </a:p>
        </p:txBody>
      </p:sp>
    </p:spTree>
    <p:extLst>
      <p:ext uri="{BB962C8B-B14F-4D97-AF65-F5344CB8AC3E}">
        <p14:creationId xmlns:p14="http://schemas.microsoft.com/office/powerpoint/2010/main" val="3571512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255" y="1397285"/>
            <a:ext cx="865084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What is a dissertation?</a:t>
            </a: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A dissertation as a form of assessment differs from other module assessments. </a:t>
            </a: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The expectation is that you, the learner, take responsibility for your own learning and that you produce a dissertation (formatted as a scientific journal paper) in your final year. </a:t>
            </a:r>
          </a:p>
        </p:txBody>
      </p:sp>
    </p:spTree>
    <p:extLst>
      <p:ext uri="{BB962C8B-B14F-4D97-AF65-F5344CB8AC3E}">
        <p14:creationId xmlns:p14="http://schemas.microsoft.com/office/powerpoint/2010/main" val="94018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3043" y="708914"/>
            <a:ext cx="6524090" cy="101566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Year 2 Semester 2</a:t>
            </a:r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 Research Methods and Field School</a:t>
            </a:r>
          </a:p>
          <a:p>
            <a:pPr algn="ctr"/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EGM303/350/351: Dissertation Research Proposal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3043" y="2705526"/>
            <a:ext cx="6524090" cy="101566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Year </a:t>
            </a:r>
            <a:r>
              <a:rPr lang="en-US" sz="2000" b="1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3 Semester </a:t>
            </a:r>
            <a:r>
              <a:rPr lang="en-US" sz="2000" b="1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1</a:t>
            </a:r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 Research and Professional Skills</a:t>
            </a:r>
          </a:p>
          <a:p>
            <a:pPr algn="ctr"/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pPr algn="ctr"/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EGM534: Progress Report and Poster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13043" y="4702137"/>
            <a:ext cx="6524090" cy="1015663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Year </a:t>
            </a:r>
            <a:r>
              <a:rPr lang="en-US" sz="2000" b="1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3 Semester </a:t>
            </a:r>
            <a:r>
              <a:rPr lang="en-US" sz="2000" b="1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2</a:t>
            </a:r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 Dissertation Module</a:t>
            </a:r>
          </a:p>
          <a:p>
            <a:pPr algn="ctr"/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pPr algn="ctr"/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EGM503: Dissertation</a:t>
            </a:r>
          </a:p>
        </p:txBody>
      </p:sp>
      <p:sp>
        <p:nvSpPr>
          <p:cNvPr id="7" name="Striped Right Arrow 6"/>
          <p:cNvSpPr/>
          <p:nvPr/>
        </p:nvSpPr>
        <p:spPr>
          <a:xfrm rot="5400000">
            <a:off x="4641885" y="2084272"/>
            <a:ext cx="528051" cy="261558"/>
          </a:xfrm>
          <a:prstGeom prst="stripedRightArrow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8" name="Striped Right Arrow 7"/>
          <p:cNvSpPr/>
          <p:nvPr/>
        </p:nvSpPr>
        <p:spPr>
          <a:xfrm rot="5400000">
            <a:off x="4641885" y="4080884"/>
            <a:ext cx="528051" cy="261558"/>
          </a:xfrm>
          <a:prstGeom prst="stripedRightArrow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31795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612" y="1017142"/>
            <a:ext cx="424322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Key text</a:t>
            </a: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To plan ahead and provide a focus for your dissertation, you should regularly consult and ideally own a copy the key text. </a:t>
            </a: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Copies are available in the library and to buy online for approximately £30.</a:t>
            </a:r>
          </a:p>
          <a:p>
            <a:endParaRPr lang="en-US" sz="2000" dirty="0">
              <a:latin typeface="Futura Medium" panose="020B0602020204020303" pitchFamily="34" charset="-79"/>
              <a:ea typeface="Gill Sans" charset="0"/>
              <a:cs typeface="Futura Medium" panose="020B0602020204020303" pitchFamily="34" charset="-79"/>
            </a:endParaRPr>
          </a:p>
          <a:p>
            <a:r>
              <a:rPr lang="en-US" sz="2000" dirty="0">
                <a:latin typeface="Futura Medium" panose="020B0602020204020303" pitchFamily="34" charset="-79"/>
                <a:ea typeface="Gill Sans" charset="0"/>
                <a:cs typeface="Futura Medium" panose="020B0602020204020303" pitchFamily="34" charset="-79"/>
              </a:rPr>
              <a:t>Parsons, T. and Knight, P.G., 2015, How to do your dissertation in geography and related disciplines, Routledge.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809" y="1777429"/>
            <a:ext cx="3954266" cy="395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736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840</TotalTime>
  <Words>679</Words>
  <Application>Microsoft Macintosh PowerPoint</Application>
  <PresentationFormat>A4 Paper (210x297 mm)</PresentationFormat>
  <Paragraphs>112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FUTURA MEDIUM</vt:lpstr>
      <vt:lpstr>FUTURA MEDIUM</vt:lpstr>
      <vt:lpstr>Gill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Quinn, Rory</dc:creator>
  <cp:lastModifiedBy>Quinn, Rory</cp:lastModifiedBy>
  <cp:revision>69</cp:revision>
  <cp:lastPrinted>2023-01-26T10:55:41Z</cp:lastPrinted>
  <dcterms:created xsi:type="dcterms:W3CDTF">2017-01-20T15:32:05Z</dcterms:created>
  <dcterms:modified xsi:type="dcterms:W3CDTF">2024-01-25T10:57:36Z</dcterms:modified>
</cp:coreProperties>
</file>